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9" r:id="rId1"/>
  </p:sldMasterIdLst>
  <p:notesMasterIdLst>
    <p:notesMasterId r:id="rId33"/>
  </p:notesMasterIdLst>
  <p:handoutMasterIdLst>
    <p:handoutMasterId r:id="rId34"/>
  </p:handoutMasterIdLst>
  <p:sldIdLst>
    <p:sldId id="256" r:id="rId2"/>
    <p:sldId id="357" r:id="rId3"/>
    <p:sldId id="346" r:id="rId4"/>
    <p:sldId id="361" r:id="rId5"/>
    <p:sldId id="362" r:id="rId6"/>
    <p:sldId id="318" r:id="rId7"/>
    <p:sldId id="363" r:id="rId8"/>
    <p:sldId id="365" r:id="rId9"/>
    <p:sldId id="370" r:id="rId10"/>
    <p:sldId id="372" r:id="rId11"/>
    <p:sldId id="364" r:id="rId12"/>
    <p:sldId id="379" r:id="rId13"/>
    <p:sldId id="378" r:id="rId14"/>
    <p:sldId id="366" r:id="rId15"/>
    <p:sldId id="356" r:id="rId16"/>
    <p:sldId id="360" r:id="rId17"/>
    <p:sldId id="330" r:id="rId18"/>
    <p:sldId id="331" r:id="rId19"/>
    <p:sldId id="308" r:id="rId20"/>
    <p:sldId id="355" r:id="rId21"/>
    <p:sldId id="312" r:id="rId22"/>
    <p:sldId id="340" r:id="rId23"/>
    <p:sldId id="345" r:id="rId24"/>
    <p:sldId id="343" r:id="rId25"/>
    <p:sldId id="350" r:id="rId26"/>
    <p:sldId id="375" r:id="rId27"/>
    <p:sldId id="348" r:id="rId28"/>
    <p:sldId id="349" r:id="rId29"/>
    <p:sldId id="376" r:id="rId30"/>
    <p:sldId id="377" r:id="rId31"/>
    <p:sldId id="297" r:id="rId32"/>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4969" autoAdjust="0"/>
  </p:normalViewPr>
  <p:slideViewPr>
    <p:cSldViewPr>
      <p:cViewPr varScale="1">
        <p:scale>
          <a:sx n="84" d="100"/>
          <a:sy n="84" d="100"/>
        </p:scale>
        <p:origin x="706" y="67"/>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2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In psychoactive</a:t>
            </a:r>
            <a:r>
              <a:rPr lang="en-GB" baseline="0" dirty="0"/>
              <a:t> drug testing, 35% placebo response is fairly typical</a:t>
            </a:r>
            <a:endParaRPr lang="en-GB" dirty="0"/>
          </a:p>
        </c:rich>
      </c:tx>
      <c:layout>
        <c:manualLayout>
          <c:xMode val="edge"/>
          <c:yMode val="edge"/>
          <c:x val="0.13310175243246108"/>
          <c:y val="1.8942383583267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372835971261165E-2"/>
          <c:y val="0.1453355623364759"/>
          <c:w val="0.93142514382671859"/>
          <c:h val="0.68680111118706844"/>
        </c:manualLayout>
      </c:layout>
      <c:bar3DChart>
        <c:barDir val="col"/>
        <c:grouping val="clustered"/>
        <c:varyColors val="0"/>
        <c:ser>
          <c:idx val="0"/>
          <c:order val="0"/>
          <c:tx>
            <c:strRef>
              <c:f>Sheet1!$B$1</c:f>
              <c:strCache>
                <c:ptCount val="1"/>
                <c:pt idx="0">
                  <c:v>Response </c:v>
                </c:pt>
              </c:strCache>
            </c:strRef>
          </c:tx>
          <c:spPr>
            <a:solidFill>
              <a:schemeClr val="accent1"/>
            </a:solidFill>
            <a:ln>
              <a:noFill/>
            </a:ln>
            <a:effectLst/>
            <a:sp3d/>
          </c:spPr>
          <c:invertIfNegative val="0"/>
          <c:cat>
            <c:strRef>
              <c:f>Sheet1!$A$2:$A$3</c:f>
              <c:strCache>
                <c:ptCount val="2"/>
                <c:pt idx="0">
                  <c:v>Placebo</c:v>
                </c:pt>
                <c:pt idx="1">
                  <c:v>Active drug</c:v>
                </c:pt>
              </c:strCache>
            </c:strRef>
          </c:cat>
          <c:val>
            <c:numRef>
              <c:f>Sheet1!$B$2:$B$3</c:f>
              <c:numCache>
                <c:formatCode>General</c:formatCode>
                <c:ptCount val="2"/>
                <c:pt idx="0">
                  <c:v>35</c:v>
                </c:pt>
                <c:pt idx="1">
                  <c:v>70</c:v>
                </c:pt>
              </c:numCache>
            </c:numRef>
          </c:val>
          <c:extLst>
            <c:ext xmlns:c16="http://schemas.microsoft.com/office/drawing/2014/chart" uri="{C3380CC4-5D6E-409C-BE32-E72D297353CC}">
              <c16:uniqueId val="{00000000-5FC5-4897-A824-02935F2369AB}"/>
            </c:ext>
          </c:extLst>
        </c:ser>
        <c:ser>
          <c:idx val="1"/>
          <c:order val="1"/>
          <c:tx>
            <c:strRef>
              <c:f>Sheet1!$C$1</c:f>
              <c:strCache>
                <c:ptCount val="1"/>
                <c:pt idx="0">
                  <c:v>No reponse</c:v>
                </c:pt>
              </c:strCache>
            </c:strRef>
          </c:tx>
          <c:spPr>
            <a:solidFill>
              <a:schemeClr val="accent2"/>
            </a:solidFill>
            <a:ln>
              <a:noFill/>
            </a:ln>
            <a:effectLst/>
            <a:sp3d/>
          </c:spPr>
          <c:invertIfNegative val="0"/>
          <c:cat>
            <c:strRef>
              <c:f>Sheet1!$A$2:$A$3</c:f>
              <c:strCache>
                <c:ptCount val="2"/>
                <c:pt idx="0">
                  <c:v>Placebo</c:v>
                </c:pt>
                <c:pt idx="1">
                  <c:v>Active drug</c:v>
                </c:pt>
              </c:strCache>
            </c:strRef>
          </c:cat>
          <c:val>
            <c:numRef>
              <c:f>Sheet1!$C$2:$C$3</c:f>
              <c:numCache>
                <c:formatCode>General</c:formatCode>
                <c:ptCount val="2"/>
                <c:pt idx="0">
                  <c:v>65</c:v>
                </c:pt>
                <c:pt idx="1">
                  <c:v>30</c:v>
                </c:pt>
              </c:numCache>
            </c:numRef>
          </c:val>
          <c:extLst>
            <c:ext xmlns:c16="http://schemas.microsoft.com/office/drawing/2014/chart" uri="{C3380CC4-5D6E-409C-BE32-E72D297353CC}">
              <c16:uniqueId val="{00000001-5FC5-4897-A824-02935F2369AB}"/>
            </c:ext>
          </c:extLst>
        </c:ser>
        <c:dLbls>
          <c:showLegendKey val="0"/>
          <c:showVal val="0"/>
          <c:showCatName val="0"/>
          <c:showSerName val="0"/>
          <c:showPercent val="0"/>
          <c:showBubbleSize val="0"/>
        </c:dLbls>
        <c:gapWidth val="150"/>
        <c:shape val="box"/>
        <c:axId val="393136656"/>
        <c:axId val="393136984"/>
        <c:axId val="0"/>
      </c:bar3DChart>
      <c:catAx>
        <c:axId val="393136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136984"/>
        <c:crosses val="autoZero"/>
        <c:auto val="1"/>
        <c:lblAlgn val="ctr"/>
        <c:lblOffset val="100"/>
        <c:noMultiLvlLbl val="0"/>
      </c:catAx>
      <c:valAx>
        <c:axId val="393136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13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9E28-E3B3-4AB9-925B-92E2893B8625}"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F960D26-E4E7-4C73-B12C-4A154889612D}">
      <dgm:prSet phldrT="[Text]" custT="1"/>
      <dgm:spPr/>
      <dgm:t>
        <a:bodyPr/>
        <a:lstStyle/>
        <a:p>
          <a:r>
            <a:rPr lang="en-GB" sz="2800" b="0" dirty="0">
              <a:latin typeface="+mj-lt"/>
            </a:rPr>
            <a:t>Saint</a:t>
          </a:r>
        </a:p>
      </dgm:t>
    </dgm:pt>
    <dgm:pt modelId="{0A364081-5520-4B8B-9E33-CFCD2DDA5B4D}" type="parTrans" cxnId="{F56EBFC7-F5F5-4467-B7C4-019189A30D0C}">
      <dgm:prSet/>
      <dgm:spPr/>
      <dgm:t>
        <a:bodyPr/>
        <a:lstStyle/>
        <a:p>
          <a:endParaRPr lang="en-GB"/>
        </a:p>
      </dgm:t>
    </dgm:pt>
    <dgm:pt modelId="{8D6B8B23-D69D-4471-B70E-4B424BD8C96E}" type="sibTrans" cxnId="{F56EBFC7-F5F5-4467-B7C4-019189A30D0C}">
      <dgm:prSet/>
      <dgm:spPr/>
      <dgm:t>
        <a:bodyPr/>
        <a:lstStyle/>
        <a:p>
          <a:endParaRPr lang="en-GB"/>
        </a:p>
      </dgm:t>
    </dgm:pt>
    <dgm:pt modelId="{0DD184B2-8649-4A0C-B2D7-37B8F2E12BC8}">
      <dgm:prSet phldrT="[Text]" custT="1"/>
      <dgm:spPr/>
      <dgm:t>
        <a:bodyPr/>
        <a:lstStyle/>
        <a:p>
          <a:r>
            <a:rPr lang="en-GB" sz="2800" b="0" dirty="0">
              <a:latin typeface="+mj-lt"/>
            </a:rPr>
            <a:t>Sinner</a:t>
          </a:r>
        </a:p>
      </dgm:t>
    </dgm:pt>
    <dgm:pt modelId="{CA9A0D44-5819-4E66-9BAD-A30CD945C377}" type="parTrans" cxnId="{A0A758E0-BF69-4209-91F1-E2F2F99E7F07}">
      <dgm:prSet/>
      <dgm:spPr/>
      <dgm:t>
        <a:bodyPr/>
        <a:lstStyle/>
        <a:p>
          <a:endParaRPr lang="en-GB"/>
        </a:p>
      </dgm:t>
    </dgm:pt>
    <dgm:pt modelId="{6BE031C8-E6E1-4C2B-9B9E-D3FDDBEC4A40}" type="sibTrans" cxnId="{A0A758E0-BF69-4209-91F1-E2F2F99E7F07}">
      <dgm:prSet/>
      <dgm:spPr/>
      <dgm:t>
        <a:bodyPr/>
        <a:lstStyle/>
        <a:p>
          <a:endParaRPr lang="en-GB"/>
        </a:p>
      </dgm:t>
    </dgm:pt>
    <dgm:pt modelId="{6FDC5821-8BA4-470B-8838-836D8D4A6227}">
      <dgm:prSet phldrT="[Text]" custT="1"/>
      <dgm:spPr/>
      <dgm:t>
        <a:bodyPr/>
        <a:lstStyle/>
        <a:p>
          <a:r>
            <a:rPr lang="en-GB" sz="2800" b="0" kern="1200" dirty="0">
              <a:solidFill>
                <a:prstClr val="black"/>
              </a:solidFill>
              <a:effectLst/>
              <a:latin typeface="+mj-lt"/>
              <a:ea typeface="+mn-ea"/>
              <a:cs typeface="+mn-cs"/>
            </a:rPr>
            <a:t>Sufferer</a:t>
          </a:r>
        </a:p>
      </dgm:t>
    </dgm:pt>
    <dgm:pt modelId="{353B69C3-23EA-4582-AD99-D9BA9CDE2BEE}" type="parTrans" cxnId="{110A5F30-ADB0-48BD-A808-B27E69945AFE}">
      <dgm:prSet/>
      <dgm:spPr/>
      <dgm:t>
        <a:bodyPr/>
        <a:lstStyle/>
        <a:p>
          <a:endParaRPr lang="en-GB"/>
        </a:p>
      </dgm:t>
    </dgm:pt>
    <dgm:pt modelId="{B669AF8F-3538-41EC-BEA9-1DFA32633FD6}" type="sibTrans" cxnId="{110A5F30-ADB0-48BD-A808-B27E69945AFE}">
      <dgm:prSet/>
      <dgm:spPr/>
      <dgm:t>
        <a:bodyPr/>
        <a:lstStyle/>
        <a:p>
          <a:endParaRPr lang="en-GB"/>
        </a:p>
      </dgm:t>
    </dgm:pt>
    <dgm:pt modelId="{05B0C73A-057D-4F04-AB25-EC40C6E233B0}" type="pres">
      <dgm:prSet presAssocID="{A85D9E28-E3B3-4AB9-925B-92E2893B8625}" presName="Name0" presStyleCnt="0">
        <dgm:presLayoutVars>
          <dgm:chMax val="7"/>
          <dgm:dir/>
          <dgm:resizeHandles val="exact"/>
        </dgm:presLayoutVars>
      </dgm:prSet>
      <dgm:spPr/>
    </dgm:pt>
    <dgm:pt modelId="{7F9AE6A7-1059-40EF-8782-A375873CA60C}" type="pres">
      <dgm:prSet presAssocID="{A85D9E28-E3B3-4AB9-925B-92E2893B8625}" presName="ellipse1" presStyleLbl="vennNode1" presStyleIdx="0" presStyleCnt="3">
        <dgm:presLayoutVars>
          <dgm:bulletEnabled val="1"/>
        </dgm:presLayoutVars>
      </dgm:prSet>
      <dgm:spPr/>
    </dgm:pt>
    <dgm:pt modelId="{C144E173-2D01-451E-A9A0-4386E85D03C6}" type="pres">
      <dgm:prSet presAssocID="{A85D9E28-E3B3-4AB9-925B-92E2893B8625}" presName="ellipse2" presStyleLbl="vennNode1" presStyleIdx="1" presStyleCnt="3">
        <dgm:presLayoutVars>
          <dgm:bulletEnabled val="1"/>
        </dgm:presLayoutVars>
      </dgm:prSet>
      <dgm:spPr/>
    </dgm:pt>
    <dgm:pt modelId="{8D9D235F-2EC6-4470-952E-06FFE08A39B2}" type="pres">
      <dgm:prSet presAssocID="{A85D9E28-E3B3-4AB9-925B-92E2893B8625}" presName="ellipse3" presStyleLbl="vennNode1" presStyleIdx="2" presStyleCnt="3">
        <dgm:presLayoutVars>
          <dgm:bulletEnabled val="1"/>
        </dgm:presLayoutVars>
      </dgm:prSet>
      <dgm:spPr/>
    </dgm:pt>
  </dgm:ptLst>
  <dgm:cxnLst>
    <dgm:cxn modelId="{A2AA2113-A13D-4412-9B39-70B9303D7714}" type="presOf" srcId="{A85D9E28-E3B3-4AB9-925B-92E2893B8625}" destId="{05B0C73A-057D-4F04-AB25-EC40C6E233B0}" srcOrd="0" destOrd="0" presId="urn:microsoft.com/office/officeart/2005/8/layout/rings+Icon"/>
    <dgm:cxn modelId="{110A5F30-ADB0-48BD-A808-B27E69945AFE}" srcId="{A85D9E28-E3B3-4AB9-925B-92E2893B8625}" destId="{6FDC5821-8BA4-470B-8838-836D8D4A6227}" srcOrd="2" destOrd="0" parTransId="{353B69C3-23EA-4582-AD99-D9BA9CDE2BEE}" sibTransId="{B669AF8F-3538-41EC-BEA9-1DFA32633FD6}"/>
    <dgm:cxn modelId="{99F27339-6C9F-4479-8D74-4B451E288010}" type="presOf" srcId="{0F960D26-E4E7-4C73-B12C-4A154889612D}" destId="{7F9AE6A7-1059-40EF-8782-A375873CA60C}" srcOrd="0" destOrd="0" presId="urn:microsoft.com/office/officeart/2005/8/layout/rings+Icon"/>
    <dgm:cxn modelId="{5D2AC544-B737-4F10-94D3-C8DC8FEE0C11}" type="presOf" srcId="{0DD184B2-8649-4A0C-B2D7-37B8F2E12BC8}" destId="{C144E173-2D01-451E-A9A0-4386E85D03C6}" srcOrd="0" destOrd="0" presId="urn:microsoft.com/office/officeart/2005/8/layout/rings+Icon"/>
    <dgm:cxn modelId="{F56EBFC7-F5F5-4467-B7C4-019189A30D0C}" srcId="{A85D9E28-E3B3-4AB9-925B-92E2893B8625}" destId="{0F960D26-E4E7-4C73-B12C-4A154889612D}" srcOrd="0" destOrd="0" parTransId="{0A364081-5520-4B8B-9E33-CFCD2DDA5B4D}" sibTransId="{8D6B8B23-D69D-4471-B70E-4B424BD8C96E}"/>
    <dgm:cxn modelId="{35D419DF-65F2-4B14-86EA-861FFEBF341F}" type="presOf" srcId="{6FDC5821-8BA4-470B-8838-836D8D4A6227}" destId="{8D9D235F-2EC6-4470-952E-06FFE08A39B2}" srcOrd="0" destOrd="0" presId="urn:microsoft.com/office/officeart/2005/8/layout/rings+Icon"/>
    <dgm:cxn modelId="{A0A758E0-BF69-4209-91F1-E2F2F99E7F07}" srcId="{A85D9E28-E3B3-4AB9-925B-92E2893B8625}" destId="{0DD184B2-8649-4A0C-B2D7-37B8F2E12BC8}" srcOrd="1" destOrd="0" parTransId="{CA9A0D44-5819-4E66-9BAD-A30CD945C377}" sibTransId="{6BE031C8-E6E1-4C2B-9B9E-D3FDDBEC4A40}"/>
    <dgm:cxn modelId="{D19B2DB5-380E-4BDB-8A9E-F2C8837FC447}" type="presParOf" srcId="{05B0C73A-057D-4F04-AB25-EC40C6E233B0}" destId="{7F9AE6A7-1059-40EF-8782-A375873CA60C}" srcOrd="0" destOrd="0" presId="urn:microsoft.com/office/officeart/2005/8/layout/rings+Icon"/>
    <dgm:cxn modelId="{991E6EB2-A2A6-46BF-8B15-DE5EB96775C3}" type="presParOf" srcId="{05B0C73A-057D-4F04-AB25-EC40C6E233B0}" destId="{C144E173-2D01-451E-A9A0-4386E85D03C6}" srcOrd="1" destOrd="0" presId="urn:microsoft.com/office/officeart/2005/8/layout/rings+Icon"/>
    <dgm:cxn modelId="{BBE52F33-8CFB-4106-89E1-0AD382AB94E7}" type="presParOf" srcId="{05B0C73A-057D-4F04-AB25-EC40C6E233B0}" destId="{8D9D235F-2EC6-4470-952E-06FFE08A39B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9E28-E3B3-4AB9-925B-92E2893B8625}"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F960D26-E4E7-4C73-B12C-4A154889612D}">
      <dgm:prSet phldrT="[Text]" custT="1"/>
      <dgm:spPr/>
      <dgm:t>
        <a:bodyPr/>
        <a:lstStyle/>
        <a:p>
          <a:r>
            <a:rPr lang="en-GB" sz="2800" dirty="0">
              <a:latin typeface="+mj-lt"/>
            </a:rPr>
            <a:t>The world</a:t>
          </a:r>
        </a:p>
      </dgm:t>
    </dgm:pt>
    <dgm:pt modelId="{0A364081-5520-4B8B-9E33-CFCD2DDA5B4D}" type="parTrans" cxnId="{F56EBFC7-F5F5-4467-B7C4-019189A30D0C}">
      <dgm:prSet/>
      <dgm:spPr/>
      <dgm:t>
        <a:bodyPr/>
        <a:lstStyle/>
        <a:p>
          <a:endParaRPr lang="en-GB"/>
        </a:p>
      </dgm:t>
    </dgm:pt>
    <dgm:pt modelId="{8D6B8B23-D69D-4471-B70E-4B424BD8C96E}" type="sibTrans" cxnId="{F56EBFC7-F5F5-4467-B7C4-019189A30D0C}">
      <dgm:prSet/>
      <dgm:spPr/>
      <dgm:t>
        <a:bodyPr/>
        <a:lstStyle/>
        <a:p>
          <a:endParaRPr lang="en-GB"/>
        </a:p>
      </dgm:t>
    </dgm:pt>
    <dgm:pt modelId="{0DD184B2-8649-4A0C-B2D7-37B8F2E12BC8}">
      <dgm:prSet phldrT="[Text]" custT="1"/>
      <dgm:spPr/>
      <dgm:t>
        <a:bodyPr/>
        <a:lstStyle/>
        <a:p>
          <a:r>
            <a:rPr lang="en-GB" sz="2800" dirty="0">
              <a:latin typeface="+mj-lt"/>
            </a:rPr>
            <a:t>The devil</a:t>
          </a:r>
        </a:p>
      </dgm:t>
    </dgm:pt>
    <dgm:pt modelId="{CA9A0D44-5819-4E66-9BAD-A30CD945C377}" type="parTrans" cxnId="{A0A758E0-BF69-4209-91F1-E2F2F99E7F07}">
      <dgm:prSet/>
      <dgm:spPr/>
      <dgm:t>
        <a:bodyPr/>
        <a:lstStyle/>
        <a:p>
          <a:endParaRPr lang="en-GB"/>
        </a:p>
      </dgm:t>
    </dgm:pt>
    <dgm:pt modelId="{6BE031C8-E6E1-4C2B-9B9E-D3FDDBEC4A40}" type="sibTrans" cxnId="{A0A758E0-BF69-4209-91F1-E2F2F99E7F07}">
      <dgm:prSet/>
      <dgm:spPr/>
      <dgm:t>
        <a:bodyPr/>
        <a:lstStyle/>
        <a:p>
          <a:endParaRPr lang="en-GB"/>
        </a:p>
      </dgm:t>
    </dgm:pt>
    <dgm:pt modelId="{30C0F479-60C5-4712-B2A9-646C9AC4126F}">
      <dgm:prSet phldrT="[Text]" custT="1"/>
      <dgm:spPr/>
      <dgm:t>
        <a:bodyPr/>
        <a:lstStyle/>
        <a:p>
          <a:r>
            <a:rPr lang="en-GB" sz="2800" dirty="0">
              <a:latin typeface="+mj-lt"/>
            </a:rPr>
            <a:t>The flesh </a:t>
          </a:r>
        </a:p>
      </dgm:t>
    </dgm:pt>
    <dgm:pt modelId="{175AEC7F-A119-4043-9935-8CD5794FEC72}" type="parTrans" cxnId="{DFE8EEC1-6246-4E6B-AAD5-8D4F14AE4D51}">
      <dgm:prSet/>
      <dgm:spPr/>
      <dgm:t>
        <a:bodyPr/>
        <a:lstStyle/>
        <a:p>
          <a:endParaRPr lang="en-GB"/>
        </a:p>
      </dgm:t>
    </dgm:pt>
    <dgm:pt modelId="{DAD07FBD-E933-4E7C-BC54-D468BF794239}" type="sibTrans" cxnId="{DFE8EEC1-6246-4E6B-AAD5-8D4F14AE4D51}">
      <dgm:prSet/>
      <dgm:spPr/>
      <dgm:t>
        <a:bodyPr/>
        <a:lstStyle/>
        <a:p>
          <a:endParaRPr lang="en-GB"/>
        </a:p>
      </dgm:t>
    </dgm:pt>
    <dgm:pt modelId="{05B0C73A-057D-4F04-AB25-EC40C6E233B0}" type="pres">
      <dgm:prSet presAssocID="{A85D9E28-E3B3-4AB9-925B-92E2893B8625}" presName="Name0" presStyleCnt="0">
        <dgm:presLayoutVars>
          <dgm:chMax val="7"/>
          <dgm:dir/>
          <dgm:resizeHandles val="exact"/>
        </dgm:presLayoutVars>
      </dgm:prSet>
      <dgm:spPr/>
    </dgm:pt>
    <dgm:pt modelId="{7F9AE6A7-1059-40EF-8782-A375873CA60C}" type="pres">
      <dgm:prSet presAssocID="{A85D9E28-E3B3-4AB9-925B-92E2893B8625}" presName="ellipse1" presStyleLbl="vennNode1" presStyleIdx="0" presStyleCnt="3">
        <dgm:presLayoutVars>
          <dgm:bulletEnabled val="1"/>
        </dgm:presLayoutVars>
      </dgm:prSet>
      <dgm:spPr/>
    </dgm:pt>
    <dgm:pt modelId="{C144E173-2D01-451E-A9A0-4386E85D03C6}" type="pres">
      <dgm:prSet presAssocID="{A85D9E28-E3B3-4AB9-925B-92E2893B8625}" presName="ellipse2" presStyleLbl="vennNode1" presStyleIdx="1" presStyleCnt="3">
        <dgm:presLayoutVars>
          <dgm:bulletEnabled val="1"/>
        </dgm:presLayoutVars>
      </dgm:prSet>
      <dgm:spPr/>
    </dgm:pt>
    <dgm:pt modelId="{62B12B41-2171-4736-9D34-2A6473661FFB}" type="pres">
      <dgm:prSet presAssocID="{A85D9E28-E3B3-4AB9-925B-92E2893B8625}" presName="ellipse3" presStyleLbl="vennNode1" presStyleIdx="2" presStyleCnt="3">
        <dgm:presLayoutVars>
          <dgm:bulletEnabled val="1"/>
        </dgm:presLayoutVars>
      </dgm:prSet>
      <dgm:spPr/>
    </dgm:pt>
  </dgm:ptLst>
  <dgm:cxnLst>
    <dgm:cxn modelId="{A2AA2113-A13D-4412-9B39-70B9303D7714}" type="presOf" srcId="{A85D9E28-E3B3-4AB9-925B-92E2893B8625}" destId="{05B0C73A-057D-4F04-AB25-EC40C6E233B0}" srcOrd="0" destOrd="0" presId="urn:microsoft.com/office/officeart/2005/8/layout/rings+Icon"/>
    <dgm:cxn modelId="{99F27339-6C9F-4479-8D74-4B451E288010}" type="presOf" srcId="{0F960D26-E4E7-4C73-B12C-4A154889612D}" destId="{7F9AE6A7-1059-40EF-8782-A375873CA60C}" srcOrd="0" destOrd="0" presId="urn:microsoft.com/office/officeart/2005/8/layout/rings+Icon"/>
    <dgm:cxn modelId="{5D2AC544-B737-4F10-94D3-C8DC8FEE0C11}" type="presOf" srcId="{0DD184B2-8649-4A0C-B2D7-37B8F2E12BC8}" destId="{C144E173-2D01-451E-A9A0-4386E85D03C6}" srcOrd="0" destOrd="0" presId="urn:microsoft.com/office/officeart/2005/8/layout/rings+Icon"/>
    <dgm:cxn modelId="{DFE8EEC1-6246-4E6B-AAD5-8D4F14AE4D51}" srcId="{A85D9E28-E3B3-4AB9-925B-92E2893B8625}" destId="{30C0F479-60C5-4712-B2A9-646C9AC4126F}" srcOrd="2" destOrd="0" parTransId="{175AEC7F-A119-4043-9935-8CD5794FEC72}" sibTransId="{DAD07FBD-E933-4E7C-BC54-D468BF794239}"/>
    <dgm:cxn modelId="{F56EBFC7-F5F5-4467-B7C4-019189A30D0C}" srcId="{A85D9E28-E3B3-4AB9-925B-92E2893B8625}" destId="{0F960D26-E4E7-4C73-B12C-4A154889612D}" srcOrd="0" destOrd="0" parTransId="{0A364081-5520-4B8B-9E33-CFCD2DDA5B4D}" sibTransId="{8D6B8B23-D69D-4471-B70E-4B424BD8C96E}"/>
    <dgm:cxn modelId="{A0A758E0-BF69-4209-91F1-E2F2F99E7F07}" srcId="{A85D9E28-E3B3-4AB9-925B-92E2893B8625}" destId="{0DD184B2-8649-4A0C-B2D7-37B8F2E12BC8}" srcOrd="1" destOrd="0" parTransId="{CA9A0D44-5819-4E66-9BAD-A30CD945C377}" sibTransId="{6BE031C8-E6E1-4C2B-9B9E-D3FDDBEC4A40}"/>
    <dgm:cxn modelId="{66EEAFE4-2FC8-4917-AB80-7F7D4C78F21F}" type="presOf" srcId="{30C0F479-60C5-4712-B2A9-646C9AC4126F}" destId="{62B12B41-2171-4736-9D34-2A6473661FFB}" srcOrd="0" destOrd="0" presId="urn:microsoft.com/office/officeart/2005/8/layout/rings+Icon"/>
    <dgm:cxn modelId="{D19B2DB5-380E-4BDB-8A9E-F2C8837FC447}" type="presParOf" srcId="{05B0C73A-057D-4F04-AB25-EC40C6E233B0}" destId="{7F9AE6A7-1059-40EF-8782-A375873CA60C}" srcOrd="0" destOrd="0" presId="urn:microsoft.com/office/officeart/2005/8/layout/rings+Icon"/>
    <dgm:cxn modelId="{991E6EB2-A2A6-46BF-8B15-DE5EB96775C3}" type="presParOf" srcId="{05B0C73A-057D-4F04-AB25-EC40C6E233B0}" destId="{C144E173-2D01-451E-A9A0-4386E85D03C6}" srcOrd="1" destOrd="0" presId="urn:microsoft.com/office/officeart/2005/8/layout/rings+Icon"/>
    <dgm:cxn modelId="{B139D485-0D26-44D0-A77B-EA97F7AC2AA8}" type="presParOf" srcId="{05B0C73A-057D-4F04-AB25-EC40C6E233B0}" destId="{62B12B41-2171-4736-9D34-2A6473661FFB}" srcOrd="2"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83E43-10DD-46AF-9C60-F9FF698D5E5B}"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en-GB"/>
        </a:p>
      </dgm:t>
    </dgm:pt>
    <dgm:pt modelId="{8E437EF1-D4FC-4B5D-8318-D9C5D3BC4D9E}">
      <dgm:prSet phldrT="[Text]" custT="1"/>
      <dgm:spPr/>
      <dgm:t>
        <a:bodyPr/>
        <a:lstStyle/>
        <a:p>
          <a:r>
            <a:rPr lang="en-GB" sz="2400" b="1" kern="1200" dirty="0">
              <a:latin typeface="Arial Nova Cond Light" panose="020B0306020202020204" pitchFamily="34" charset="0"/>
              <a:ea typeface="+mn-ea"/>
              <a:cs typeface="+mn-cs"/>
            </a:rPr>
            <a:t>Creation</a:t>
          </a:r>
        </a:p>
      </dgm:t>
    </dgm:pt>
    <dgm:pt modelId="{1C10D76F-2B67-4FC3-8EC8-AF264EB1140B}" type="parTrans" cxnId="{F4B6029A-BE2D-4CED-9172-D6936B5E9E3B}">
      <dgm:prSet/>
      <dgm:spPr/>
      <dgm:t>
        <a:bodyPr/>
        <a:lstStyle/>
        <a:p>
          <a:endParaRPr lang="en-GB"/>
        </a:p>
      </dgm:t>
    </dgm:pt>
    <dgm:pt modelId="{521C55B6-06FD-44C4-A7BF-FB3BD7FEC83F}" type="sibTrans" cxnId="{F4B6029A-BE2D-4CED-9172-D6936B5E9E3B}">
      <dgm:prSet/>
      <dgm:spPr/>
      <dgm:t>
        <a:bodyPr/>
        <a:lstStyle/>
        <a:p>
          <a:endParaRPr lang="en-GB"/>
        </a:p>
      </dgm:t>
    </dgm:pt>
    <dgm:pt modelId="{3233BFA7-DAD1-4CBA-808C-282984A7AE31}">
      <dgm:prSet phldrT="[Text]" custT="1"/>
      <dgm:spPr/>
      <dgm:t>
        <a:bodyPr/>
        <a:lstStyle/>
        <a:p>
          <a:r>
            <a:rPr lang="en-GB" sz="1600" b="1" kern="1200" dirty="0">
              <a:latin typeface="Arial Nova Cond Light" panose="020B0306020202020204" pitchFamily="34" charset="0"/>
              <a:ea typeface="+mn-ea"/>
              <a:cs typeface="+mn-cs"/>
            </a:rPr>
            <a:t>Image bearers</a:t>
          </a:r>
        </a:p>
      </dgm:t>
    </dgm:pt>
    <dgm:pt modelId="{5CBC1978-99AD-4A9E-803E-2DC7E7CBFE71}" type="parTrans" cxnId="{3DC1DD9D-4690-451D-BD12-DDB06509348D}">
      <dgm:prSet/>
      <dgm:spPr/>
      <dgm:t>
        <a:bodyPr/>
        <a:lstStyle/>
        <a:p>
          <a:endParaRPr lang="en-GB"/>
        </a:p>
      </dgm:t>
    </dgm:pt>
    <dgm:pt modelId="{92E17619-2E40-4C96-A94B-7A387959D54F}" type="sibTrans" cxnId="{3DC1DD9D-4690-451D-BD12-DDB06509348D}">
      <dgm:prSet/>
      <dgm:spPr/>
      <dgm:t>
        <a:bodyPr/>
        <a:lstStyle/>
        <a:p>
          <a:endParaRPr lang="en-GB"/>
        </a:p>
      </dgm:t>
    </dgm:pt>
    <dgm:pt modelId="{187A07D4-4818-46FE-BDCD-288F27BCE737}">
      <dgm:prSet phldrT="[Text]" custT="1"/>
      <dgm:spPr/>
      <dgm:t>
        <a:bodyPr/>
        <a:lstStyle/>
        <a:p>
          <a:r>
            <a:rPr lang="en-GB" sz="2400" b="1" kern="1200" dirty="0">
              <a:latin typeface="Arial Nova Cond Light" panose="020B0306020202020204" pitchFamily="34" charset="0"/>
              <a:ea typeface="+mn-ea"/>
              <a:cs typeface="+mn-cs"/>
            </a:rPr>
            <a:t>Fall</a:t>
          </a:r>
        </a:p>
      </dgm:t>
    </dgm:pt>
    <dgm:pt modelId="{200F8689-B330-44B1-B656-F5BF38AAB948}" type="parTrans" cxnId="{A88DACE2-ACCC-4D54-B832-091D3DA2833A}">
      <dgm:prSet/>
      <dgm:spPr/>
      <dgm:t>
        <a:bodyPr/>
        <a:lstStyle/>
        <a:p>
          <a:endParaRPr lang="en-GB"/>
        </a:p>
      </dgm:t>
    </dgm:pt>
    <dgm:pt modelId="{2129F72C-B615-4098-BE52-4488FB29136B}" type="sibTrans" cxnId="{A88DACE2-ACCC-4D54-B832-091D3DA2833A}">
      <dgm:prSet/>
      <dgm:spPr/>
      <dgm:t>
        <a:bodyPr/>
        <a:lstStyle/>
        <a:p>
          <a:endParaRPr lang="en-GB"/>
        </a:p>
      </dgm:t>
    </dgm:pt>
    <dgm:pt modelId="{796B4298-8A8B-45AE-8843-74FB8F30BE0F}">
      <dgm:prSet phldrT="[Text]" custT="1"/>
      <dgm:spPr/>
      <dgm:t>
        <a:bodyPr/>
        <a:lstStyle/>
        <a:p>
          <a:r>
            <a:rPr lang="en-GB" sz="1600" b="1" kern="1200" dirty="0">
              <a:latin typeface="Arial Nova Cond Light" panose="020B0306020202020204" pitchFamily="34" charset="0"/>
              <a:ea typeface="+mn-ea"/>
              <a:cs typeface="+mn-cs"/>
            </a:rPr>
            <a:t>Distorted image bearers</a:t>
          </a:r>
        </a:p>
      </dgm:t>
    </dgm:pt>
    <dgm:pt modelId="{02DA3CA4-2F0D-42E0-ABCF-13CB8B3E85C3}" type="parTrans" cxnId="{84634812-F473-46F8-82C5-9B8435CA512F}">
      <dgm:prSet/>
      <dgm:spPr/>
      <dgm:t>
        <a:bodyPr/>
        <a:lstStyle/>
        <a:p>
          <a:endParaRPr lang="en-GB"/>
        </a:p>
      </dgm:t>
    </dgm:pt>
    <dgm:pt modelId="{E0AC6FDC-7DCD-433F-B899-F76F974B8B33}" type="sibTrans" cxnId="{84634812-F473-46F8-82C5-9B8435CA512F}">
      <dgm:prSet/>
      <dgm:spPr/>
      <dgm:t>
        <a:bodyPr/>
        <a:lstStyle/>
        <a:p>
          <a:endParaRPr lang="en-GB"/>
        </a:p>
      </dgm:t>
    </dgm:pt>
    <dgm:pt modelId="{5A796EED-5AAD-41CD-9976-2878BEE45CDD}">
      <dgm:prSet phldrT="[Text]" custT="1"/>
      <dgm:spPr/>
      <dgm:t>
        <a:bodyPr/>
        <a:lstStyle/>
        <a:p>
          <a:r>
            <a:rPr lang="en-GB" sz="2400" b="1" kern="1200" dirty="0">
              <a:latin typeface="Arial Nova Cond Light" panose="020B0306020202020204" pitchFamily="34" charset="0"/>
              <a:ea typeface="+mn-ea"/>
              <a:cs typeface="+mn-cs"/>
            </a:rPr>
            <a:t>Redemption</a:t>
          </a:r>
        </a:p>
      </dgm:t>
    </dgm:pt>
    <dgm:pt modelId="{2C33FE61-9824-4435-9CC3-BE9BB99D847A}" type="parTrans" cxnId="{587EDCDA-62BB-47F1-921A-918D9A6F1A31}">
      <dgm:prSet/>
      <dgm:spPr/>
      <dgm:t>
        <a:bodyPr/>
        <a:lstStyle/>
        <a:p>
          <a:endParaRPr lang="en-GB"/>
        </a:p>
      </dgm:t>
    </dgm:pt>
    <dgm:pt modelId="{09BF6D51-B2C3-437F-91DD-5EF6388615CA}" type="sibTrans" cxnId="{587EDCDA-62BB-47F1-921A-918D9A6F1A31}">
      <dgm:prSet/>
      <dgm:spPr/>
      <dgm:t>
        <a:bodyPr/>
        <a:lstStyle/>
        <a:p>
          <a:endParaRPr lang="en-GB"/>
        </a:p>
      </dgm:t>
    </dgm:pt>
    <dgm:pt modelId="{6447E578-1876-4574-B849-5553CFA05670}">
      <dgm:prSet phldrT="[Text]" custT="1"/>
      <dgm:spPr/>
      <dgm:t>
        <a:bodyPr/>
        <a:lstStyle/>
        <a:p>
          <a:r>
            <a:rPr lang="en-GB" sz="1600" b="1" kern="1200" dirty="0">
              <a:latin typeface="Arial Nova Cond Light" panose="020B0306020202020204" pitchFamily="34" charset="0"/>
              <a:ea typeface="+mn-ea"/>
              <a:cs typeface="+mn-cs"/>
            </a:rPr>
            <a:t>A child of God</a:t>
          </a:r>
        </a:p>
      </dgm:t>
    </dgm:pt>
    <dgm:pt modelId="{55CB33BD-0511-4B71-9043-F621E98A9AAA}" type="parTrans" cxnId="{B58B66D4-2E6A-4321-95BA-2D3A9E797D0D}">
      <dgm:prSet/>
      <dgm:spPr/>
      <dgm:t>
        <a:bodyPr/>
        <a:lstStyle/>
        <a:p>
          <a:endParaRPr lang="en-GB"/>
        </a:p>
      </dgm:t>
    </dgm:pt>
    <dgm:pt modelId="{A942F697-9AB3-4C31-B550-591EFE3CBA25}" type="sibTrans" cxnId="{B58B66D4-2E6A-4321-95BA-2D3A9E797D0D}">
      <dgm:prSet/>
      <dgm:spPr/>
      <dgm:t>
        <a:bodyPr/>
        <a:lstStyle/>
        <a:p>
          <a:endParaRPr lang="en-GB"/>
        </a:p>
      </dgm:t>
    </dgm:pt>
    <dgm:pt modelId="{D3931B3E-50DB-4CC7-ADCF-4C2F64F87291}">
      <dgm:prSet custT="1"/>
      <dgm:spPr/>
      <dgm:t>
        <a:bodyPr/>
        <a:lstStyle/>
        <a:p>
          <a:r>
            <a:rPr lang="en-GB" sz="2400" b="1" kern="1200" dirty="0">
              <a:latin typeface="Arial Nova Cond Light" panose="020B0306020202020204" pitchFamily="34" charset="0"/>
              <a:ea typeface="+mn-ea"/>
              <a:cs typeface="+mn-cs"/>
            </a:rPr>
            <a:t>Glorification</a:t>
          </a:r>
        </a:p>
      </dgm:t>
    </dgm:pt>
    <dgm:pt modelId="{11AA3824-CA3A-4064-8413-C58B6A737B35}" type="parTrans" cxnId="{D2C09D29-C9F2-44C8-8164-4C71DDD9B104}">
      <dgm:prSet/>
      <dgm:spPr/>
      <dgm:t>
        <a:bodyPr/>
        <a:lstStyle/>
        <a:p>
          <a:endParaRPr lang="en-GB"/>
        </a:p>
      </dgm:t>
    </dgm:pt>
    <dgm:pt modelId="{58062711-05EE-45AF-A66C-3D00302FEE67}" type="sibTrans" cxnId="{D2C09D29-C9F2-44C8-8164-4C71DDD9B104}">
      <dgm:prSet/>
      <dgm:spPr/>
      <dgm:t>
        <a:bodyPr/>
        <a:lstStyle/>
        <a:p>
          <a:endParaRPr lang="en-GB"/>
        </a:p>
      </dgm:t>
    </dgm:pt>
    <dgm:pt modelId="{C09902EB-C59B-47C6-8DE2-41C937B9C6C6}">
      <dgm:prSet phldrT="[Text]" custT="1"/>
      <dgm:spPr/>
      <dgm:t>
        <a:bodyPr/>
        <a:lstStyle/>
        <a:p>
          <a:endParaRPr lang="en-GB" sz="1800" b="1" kern="1200" dirty="0">
            <a:solidFill>
              <a:prstClr val="black">
                <a:hueOff val="0"/>
                <a:satOff val="0"/>
                <a:lumOff val="0"/>
                <a:alphaOff val="0"/>
              </a:prstClr>
            </a:solidFill>
            <a:latin typeface="Arial Nova Cond Light" panose="020B0306020202020204" pitchFamily="34" charset="0"/>
            <a:ea typeface="+mn-ea"/>
            <a:cs typeface="+mn-cs"/>
          </a:endParaRPr>
        </a:p>
      </dgm:t>
    </dgm:pt>
    <dgm:pt modelId="{2FCCA08D-31D5-45D4-B53B-31FE008F6DFE}" type="parTrans" cxnId="{D6610F56-F1EA-4E16-977C-143706BA9433}">
      <dgm:prSet/>
      <dgm:spPr/>
      <dgm:t>
        <a:bodyPr/>
        <a:lstStyle/>
        <a:p>
          <a:endParaRPr lang="en-GB"/>
        </a:p>
      </dgm:t>
    </dgm:pt>
    <dgm:pt modelId="{A4A76261-57DD-45C0-AED3-0D79FECE0571}" type="sibTrans" cxnId="{D6610F56-F1EA-4E16-977C-143706BA9433}">
      <dgm:prSet/>
      <dgm:spPr/>
      <dgm:t>
        <a:bodyPr/>
        <a:lstStyle/>
        <a:p>
          <a:endParaRPr lang="en-GB"/>
        </a:p>
      </dgm:t>
    </dgm:pt>
    <dgm:pt modelId="{C32BE35B-92D3-49A9-B8C2-C9FC9531C235}">
      <dgm:prSet phldrT="[Text]" custT="1"/>
      <dgm:spPr/>
      <dgm:t>
        <a:bodyPr/>
        <a:lstStyle/>
        <a:p>
          <a:r>
            <a:rPr lang="en-GB" sz="1600" b="1" kern="1200" dirty="0">
              <a:latin typeface="Arial Nova Cond Light" panose="020B0306020202020204" pitchFamily="34" charset="0"/>
              <a:ea typeface="+mn-ea"/>
              <a:cs typeface="+mn-cs"/>
            </a:rPr>
            <a:t>Male &amp; female</a:t>
          </a:r>
        </a:p>
      </dgm:t>
    </dgm:pt>
    <dgm:pt modelId="{59C76D84-6039-4A46-9DAE-A19B22980FF7}" type="parTrans" cxnId="{8FF737FC-B6FD-48A9-8D98-4394A29CC5C3}">
      <dgm:prSet/>
      <dgm:spPr/>
      <dgm:t>
        <a:bodyPr/>
        <a:lstStyle/>
        <a:p>
          <a:endParaRPr lang="en-GB"/>
        </a:p>
      </dgm:t>
    </dgm:pt>
    <dgm:pt modelId="{81DCFE84-0B91-4D7B-9772-EF7F670790A1}" type="sibTrans" cxnId="{8FF737FC-B6FD-48A9-8D98-4394A29CC5C3}">
      <dgm:prSet/>
      <dgm:spPr/>
      <dgm:t>
        <a:bodyPr/>
        <a:lstStyle/>
        <a:p>
          <a:endParaRPr lang="en-GB"/>
        </a:p>
      </dgm:t>
    </dgm:pt>
    <dgm:pt modelId="{042D1A08-52CD-4CCC-A295-0EA9AC101B02}">
      <dgm:prSet phldrT="[Text]" custT="1"/>
      <dgm:spPr/>
      <dgm:t>
        <a:bodyPr/>
        <a:lstStyle/>
        <a:p>
          <a:r>
            <a:rPr lang="en-GB" sz="1600" b="1" kern="1200" dirty="0">
              <a:latin typeface="Arial Nova Cond Light" panose="020B0306020202020204" pitchFamily="34" charset="0"/>
              <a:ea typeface="+mn-ea"/>
              <a:cs typeface="+mn-cs"/>
            </a:rPr>
            <a:t>Embodied</a:t>
          </a:r>
        </a:p>
      </dgm:t>
    </dgm:pt>
    <dgm:pt modelId="{31E03D4F-ACD5-4F79-A817-94A62CDA98F1}" type="parTrans" cxnId="{E1C22228-1210-4D9A-BD82-7AB2FDCD94DB}">
      <dgm:prSet/>
      <dgm:spPr/>
      <dgm:t>
        <a:bodyPr/>
        <a:lstStyle/>
        <a:p>
          <a:endParaRPr lang="en-GB"/>
        </a:p>
      </dgm:t>
    </dgm:pt>
    <dgm:pt modelId="{03698C39-A99F-410F-A5F8-F0F593534A97}" type="sibTrans" cxnId="{E1C22228-1210-4D9A-BD82-7AB2FDCD94DB}">
      <dgm:prSet/>
      <dgm:spPr/>
      <dgm:t>
        <a:bodyPr/>
        <a:lstStyle/>
        <a:p>
          <a:endParaRPr lang="en-GB"/>
        </a:p>
      </dgm:t>
    </dgm:pt>
    <dgm:pt modelId="{D19CCA4B-7BB4-4DF2-806F-5486FA8E5A5E}">
      <dgm:prSet phldrT="[Text]" custT="1"/>
      <dgm:spPr/>
      <dgm:t>
        <a:bodyPr/>
        <a:lstStyle/>
        <a:p>
          <a:r>
            <a:rPr lang="en-GB" sz="1600" b="1" kern="1200" dirty="0">
              <a:latin typeface="Arial Nova Cond Light" panose="020B0306020202020204" pitchFamily="34" charset="0"/>
              <a:ea typeface="+mn-ea"/>
              <a:cs typeface="+mn-cs"/>
            </a:rPr>
            <a:t>Relational</a:t>
          </a:r>
        </a:p>
      </dgm:t>
    </dgm:pt>
    <dgm:pt modelId="{7F7249DF-7238-4BA0-9678-08233EE232C2}" type="parTrans" cxnId="{5C4F7BEE-28FF-492F-8C4A-7F5E916761A1}">
      <dgm:prSet/>
      <dgm:spPr/>
      <dgm:t>
        <a:bodyPr/>
        <a:lstStyle/>
        <a:p>
          <a:endParaRPr lang="en-GB"/>
        </a:p>
      </dgm:t>
    </dgm:pt>
    <dgm:pt modelId="{D8C0973E-869A-4C75-9227-E69E45B407C0}" type="sibTrans" cxnId="{5C4F7BEE-28FF-492F-8C4A-7F5E916761A1}">
      <dgm:prSet/>
      <dgm:spPr/>
      <dgm:t>
        <a:bodyPr/>
        <a:lstStyle/>
        <a:p>
          <a:endParaRPr lang="en-GB"/>
        </a:p>
      </dgm:t>
    </dgm:pt>
    <dgm:pt modelId="{53790EEF-2CA0-46C3-897D-383966DD98D5}">
      <dgm:prSet phldrT="[Text]" custT="1"/>
      <dgm:spPr/>
      <dgm:t>
        <a:bodyPr/>
        <a:lstStyle/>
        <a:p>
          <a:r>
            <a:rPr lang="en-GB" sz="1600" b="1" kern="1200" dirty="0">
              <a:latin typeface="Arial Nova Cond Light" panose="020B0306020202020204" pitchFamily="34" charset="0"/>
              <a:ea typeface="+mn-ea"/>
              <a:cs typeface="+mn-cs"/>
            </a:rPr>
            <a:t>Worshippers</a:t>
          </a:r>
        </a:p>
      </dgm:t>
    </dgm:pt>
    <dgm:pt modelId="{569DDA50-DAAC-4FC4-8EFC-4427996763C9}" type="parTrans" cxnId="{EEB49815-554A-4F01-8967-AA7E2C3CCBE8}">
      <dgm:prSet/>
      <dgm:spPr/>
      <dgm:t>
        <a:bodyPr/>
        <a:lstStyle/>
        <a:p>
          <a:endParaRPr lang="en-GB"/>
        </a:p>
      </dgm:t>
    </dgm:pt>
    <dgm:pt modelId="{B65DD51B-2FFC-4D0B-B01B-B23A1AE1E749}" type="sibTrans" cxnId="{EEB49815-554A-4F01-8967-AA7E2C3CCBE8}">
      <dgm:prSet/>
      <dgm:spPr/>
      <dgm:t>
        <a:bodyPr/>
        <a:lstStyle/>
        <a:p>
          <a:endParaRPr lang="en-GB"/>
        </a:p>
      </dgm:t>
    </dgm:pt>
    <dgm:pt modelId="{96B24014-8D09-46A7-88B0-750F6B70FF10}">
      <dgm:prSet phldrT="[Text]" custT="1"/>
      <dgm:spPr/>
      <dgm:t>
        <a:bodyPr/>
        <a:lstStyle/>
        <a:p>
          <a:r>
            <a:rPr lang="en-GB" sz="1600" b="1" kern="1200" dirty="0">
              <a:latin typeface="Arial Nova Cond Light" panose="020B0306020202020204" pitchFamily="34" charset="0"/>
              <a:ea typeface="+mn-ea"/>
              <a:cs typeface="+mn-cs"/>
            </a:rPr>
            <a:t>We sin</a:t>
          </a:r>
        </a:p>
      </dgm:t>
    </dgm:pt>
    <dgm:pt modelId="{F7343034-84D7-4950-B729-BF872DA70E72}" type="parTrans" cxnId="{3E70DBAD-A03C-4D0F-8C52-E691BF2FA899}">
      <dgm:prSet/>
      <dgm:spPr/>
      <dgm:t>
        <a:bodyPr/>
        <a:lstStyle/>
        <a:p>
          <a:endParaRPr lang="en-GB"/>
        </a:p>
      </dgm:t>
    </dgm:pt>
    <dgm:pt modelId="{D67F78ED-A876-441C-8584-0C3ECB016663}" type="sibTrans" cxnId="{3E70DBAD-A03C-4D0F-8C52-E691BF2FA899}">
      <dgm:prSet/>
      <dgm:spPr/>
      <dgm:t>
        <a:bodyPr/>
        <a:lstStyle/>
        <a:p>
          <a:endParaRPr lang="en-GB"/>
        </a:p>
      </dgm:t>
    </dgm:pt>
    <dgm:pt modelId="{917D37CD-B9A1-4CC7-A409-BBD28CE354AF}">
      <dgm:prSet phldrT="[Text]" custT="1"/>
      <dgm:spPr/>
      <dgm:t>
        <a:bodyPr/>
        <a:lstStyle/>
        <a:p>
          <a:r>
            <a:rPr lang="en-GB" sz="1600" b="1" kern="1200" dirty="0">
              <a:latin typeface="Arial Nova Cond Light" panose="020B0306020202020204" pitchFamily="34" charset="0"/>
              <a:ea typeface="+mn-ea"/>
              <a:cs typeface="+mn-cs"/>
            </a:rPr>
            <a:t>We suffer</a:t>
          </a:r>
        </a:p>
      </dgm:t>
    </dgm:pt>
    <dgm:pt modelId="{67A39D65-DA77-426B-8A4F-4917F7701FF8}" type="parTrans" cxnId="{2C41FAF4-F093-4CC8-8042-6E30DE5A7997}">
      <dgm:prSet/>
      <dgm:spPr/>
      <dgm:t>
        <a:bodyPr/>
        <a:lstStyle/>
        <a:p>
          <a:endParaRPr lang="en-GB"/>
        </a:p>
      </dgm:t>
    </dgm:pt>
    <dgm:pt modelId="{A29F4094-18A3-4D24-A2A7-9AAEFE5D8902}" type="sibTrans" cxnId="{2C41FAF4-F093-4CC8-8042-6E30DE5A7997}">
      <dgm:prSet/>
      <dgm:spPr/>
      <dgm:t>
        <a:bodyPr/>
        <a:lstStyle/>
        <a:p>
          <a:endParaRPr lang="en-GB"/>
        </a:p>
      </dgm:t>
    </dgm:pt>
    <dgm:pt modelId="{49015D1D-23F9-4426-A053-13A8AE9A8E67}">
      <dgm:prSet phldrT="[Text]" custT="1"/>
      <dgm:spPr/>
      <dgm:t>
        <a:bodyPr/>
        <a:lstStyle/>
        <a:p>
          <a:r>
            <a:rPr lang="en-GB" sz="1600" b="1" kern="1200" dirty="0">
              <a:latin typeface="Arial Nova Cond Light" panose="020B0306020202020204" pitchFamily="34" charset="0"/>
              <a:ea typeface="+mn-ea"/>
              <a:cs typeface="+mn-cs"/>
            </a:rPr>
            <a:t>We worship idols</a:t>
          </a:r>
        </a:p>
      </dgm:t>
    </dgm:pt>
    <dgm:pt modelId="{E2746AB6-2260-488E-9700-95A898251F3D}" type="parTrans" cxnId="{8D4023F4-28BB-4CB5-BF2E-1EB86D682255}">
      <dgm:prSet/>
      <dgm:spPr/>
      <dgm:t>
        <a:bodyPr/>
        <a:lstStyle/>
        <a:p>
          <a:endParaRPr lang="en-GB"/>
        </a:p>
      </dgm:t>
    </dgm:pt>
    <dgm:pt modelId="{7EE50200-F39D-4CBD-BC82-4E447F2E6D34}" type="sibTrans" cxnId="{8D4023F4-28BB-4CB5-BF2E-1EB86D682255}">
      <dgm:prSet/>
      <dgm:spPr/>
      <dgm:t>
        <a:bodyPr/>
        <a:lstStyle/>
        <a:p>
          <a:endParaRPr lang="en-GB"/>
        </a:p>
      </dgm:t>
    </dgm:pt>
    <dgm:pt modelId="{4E149B64-668D-4FA2-A85F-D4F7724DCFE6}">
      <dgm:prSet phldrT="[Text]" custT="1"/>
      <dgm:spPr/>
      <dgm:t>
        <a:bodyPr/>
        <a:lstStyle/>
        <a:p>
          <a:r>
            <a:rPr lang="en-GB" sz="1600" b="1" kern="1200" dirty="0">
              <a:latin typeface="Arial Nova Cond Light" panose="020B0306020202020204" pitchFamily="34" charset="0"/>
              <a:ea typeface="+mn-ea"/>
              <a:cs typeface="+mn-cs"/>
            </a:rPr>
            <a:t>Pursued and chosen</a:t>
          </a:r>
        </a:p>
      </dgm:t>
    </dgm:pt>
    <dgm:pt modelId="{C6C7D89D-2D78-4609-95C4-604EBB571CBC}" type="parTrans" cxnId="{9D3CF9F3-0390-427B-B338-C9F8E64AC46C}">
      <dgm:prSet/>
      <dgm:spPr/>
      <dgm:t>
        <a:bodyPr/>
        <a:lstStyle/>
        <a:p>
          <a:endParaRPr lang="en-GB"/>
        </a:p>
      </dgm:t>
    </dgm:pt>
    <dgm:pt modelId="{7E6F5CCB-3DC9-45E9-9B79-B319B3745AAD}" type="sibTrans" cxnId="{9D3CF9F3-0390-427B-B338-C9F8E64AC46C}">
      <dgm:prSet/>
      <dgm:spPr/>
      <dgm:t>
        <a:bodyPr/>
        <a:lstStyle/>
        <a:p>
          <a:endParaRPr lang="en-GB"/>
        </a:p>
      </dgm:t>
    </dgm:pt>
    <dgm:pt modelId="{B06FE887-E276-4DB7-9B4F-8914E8D692EB}">
      <dgm:prSet phldrT="[Text]" custT="1"/>
      <dgm:spPr/>
      <dgm:t>
        <a:bodyPr/>
        <a:lstStyle/>
        <a:p>
          <a:r>
            <a:rPr lang="en-GB" sz="1600" b="1" kern="1200" dirty="0">
              <a:latin typeface="Arial Nova Cond Light" panose="020B0306020202020204" pitchFamily="34" charset="0"/>
              <a:ea typeface="+mn-ea"/>
              <a:cs typeface="+mn-cs"/>
            </a:rPr>
            <a:t>Being changed</a:t>
          </a:r>
        </a:p>
      </dgm:t>
    </dgm:pt>
    <dgm:pt modelId="{A377F8FF-8044-4CB4-B32F-D552D7409EDC}" type="parTrans" cxnId="{2B4FDA27-AA05-4256-BB11-7A9FF3FB8973}">
      <dgm:prSet/>
      <dgm:spPr/>
      <dgm:t>
        <a:bodyPr/>
        <a:lstStyle/>
        <a:p>
          <a:endParaRPr lang="en-GB"/>
        </a:p>
      </dgm:t>
    </dgm:pt>
    <dgm:pt modelId="{65224929-BCCE-4FF2-918D-D311240B9F5D}" type="sibTrans" cxnId="{2B4FDA27-AA05-4256-BB11-7A9FF3FB8973}">
      <dgm:prSet/>
      <dgm:spPr/>
      <dgm:t>
        <a:bodyPr/>
        <a:lstStyle/>
        <a:p>
          <a:endParaRPr lang="en-GB"/>
        </a:p>
      </dgm:t>
    </dgm:pt>
    <dgm:pt modelId="{8799F489-61A1-4B9F-9B3B-6BE6990AB7BF}">
      <dgm:prSet phldrT="[Text]" custT="1"/>
      <dgm:spPr/>
      <dgm:t>
        <a:bodyPr/>
        <a:lstStyle/>
        <a:p>
          <a:r>
            <a:rPr lang="en-GB" sz="1600" b="1" kern="1200" dirty="0">
              <a:latin typeface="Arial Nova Cond Light" panose="020B0306020202020204" pitchFamily="34" charset="0"/>
              <a:ea typeface="+mn-ea"/>
              <a:cs typeface="+mn-cs"/>
            </a:rPr>
            <a:t>Free &amp; secure</a:t>
          </a:r>
        </a:p>
      </dgm:t>
    </dgm:pt>
    <dgm:pt modelId="{C8D1FAFB-8FDD-4400-A233-73A03313D98F}" type="parTrans" cxnId="{6F065CEB-F887-4B4D-98E8-13AF83CFB4C5}">
      <dgm:prSet/>
      <dgm:spPr/>
      <dgm:t>
        <a:bodyPr/>
        <a:lstStyle/>
        <a:p>
          <a:endParaRPr lang="en-GB"/>
        </a:p>
      </dgm:t>
    </dgm:pt>
    <dgm:pt modelId="{D66F8DA9-6E51-455C-A777-91FF61C47116}" type="sibTrans" cxnId="{6F065CEB-F887-4B4D-98E8-13AF83CFB4C5}">
      <dgm:prSet/>
      <dgm:spPr/>
      <dgm:t>
        <a:bodyPr/>
        <a:lstStyle/>
        <a:p>
          <a:endParaRPr lang="en-GB"/>
        </a:p>
      </dgm:t>
    </dgm:pt>
    <dgm:pt modelId="{473AC1EC-38CC-4C18-BEEA-BBD25CD774DF}">
      <dgm:prSet phldrT="[Text]" custT="1"/>
      <dgm:spPr/>
      <dgm:t>
        <a:bodyPr/>
        <a:lstStyle/>
        <a:p>
          <a:r>
            <a:rPr lang="en-GB" sz="1600" b="1" kern="1200" dirty="0">
              <a:latin typeface="Arial Nova Cond Light" panose="020B0306020202020204" pitchFamily="34" charset="0"/>
              <a:ea typeface="+mn-ea"/>
              <a:cs typeface="+mn-cs"/>
            </a:rPr>
            <a:t>Tempted</a:t>
          </a:r>
        </a:p>
      </dgm:t>
    </dgm:pt>
    <dgm:pt modelId="{01876991-8289-45AD-8F86-D2AE6F3A26EC}" type="parTrans" cxnId="{DC934E56-CE74-44AA-986D-6A4884D7BC35}">
      <dgm:prSet/>
      <dgm:spPr/>
      <dgm:t>
        <a:bodyPr/>
        <a:lstStyle/>
        <a:p>
          <a:endParaRPr lang="en-GB"/>
        </a:p>
      </dgm:t>
    </dgm:pt>
    <dgm:pt modelId="{3A13E37E-717A-45FA-B54F-BE3DF73E217E}" type="sibTrans" cxnId="{DC934E56-CE74-44AA-986D-6A4884D7BC35}">
      <dgm:prSet/>
      <dgm:spPr/>
      <dgm:t>
        <a:bodyPr/>
        <a:lstStyle/>
        <a:p>
          <a:endParaRPr lang="en-GB"/>
        </a:p>
      </dgm:t>
    </dgm:pt>
    <dgm:pt modelId="{5FB688E2-93AC-43ED-B655-0A4C7B93784A}">
      <dgm:prSet phldrT="[Text]" custT="1"/>
      <dgm:spPr/>
      <dgm:t>
        <a:bodyPr/>
        <a:lstStyle/>
        <a:p>
          <a:r>
            <a:rPr lang="en-GB" sz="1600" b="1" kern="1200" dirty="0">
              <a:latin typeface="Arial Nova Cond Light" panose="020B0306020202020204" pitchFamily="34" charset="0"/>
              <a:ea typeface="+mn-ea"/>
              <a:cs typeface="+mn-cs"/>
            </a:rPr>
            <a:t>Tested</a:t>
          </a:r>
        </a:p>
      </dgm:t>
    </dgm:pt>
    <dgm:pt modelId="{01F5375C-5AAD-40DC-BD94-4C5CCF71E6AA}" type="parTrans" cxnId="{8C71AEE4-50B9-4EAD-8341-094AF813F65E}">
      <dgm:prSet/>
      <dgm:spPr/>
      <dgm:t>
        <a:bodyPr/>
        <a:lstStyle/>
        <a:p>
          <a:endParaRPr lang="en-GB"/>
        </a:p>
      </dgm:t>
    </dgm:pt>
    <dgm:pt modelId="{550E3D3B-8D0F-4564-97E7-E5E3437DC6C0}" type="sibTrans" cxnId="{8C71AEE4-50B9-4EAD-8341-094AF813F65E}">
      <dgm:prSet/>
      <dgm:spPr/>
      <dgm:t>
        <a:bodyPr/>
        <a:lstStyle/>
        <a:p>
          <a:endParaRPr lang="en-GB"/>
        </a:p>
      </dgm:t>
    </dgm:pt>
    <dgm:pt modelId="{7138C341-0C42-4C6C-AE60-4221E0F5D6F4}">
      <dgm:prSet phldrT="[Text]" custT="1"/>
      <dgm:spPr/>
      <dgm:t>
        <a:bodyPr/>
        <a:lstStyle/>
        <a:p>
          <a:r>
            <a:rPr lang="en-GB" sz="1600" b="1" kern="1200" dirty="0">
              <a:latin typeface="Arial Nova Cond Light" panose="020B0306020202020204" pitchFamily="34" charset="0"/>
              <a:ea typeface="+mn-ea"/>
              <a:cs typeface="+mn-cs"/>
            </a:rPr>
            <a:t>New creations ‘In Christ’</a:t>
          </a:r>
        </a:p>
      </dgm:t>
    </dgm:pt>
    <dgm:pt modelId="{DEF2B43A-03D6-4249-9FCC-7261906A7E5A}" type="parTrans" cxnId="{AA5130E7-A62A-4BD2-8D9C-23F7331568B5}">
      <dgm:prSet/>
      <dgm:spPr/>
      <dgm:t>
        <a:bodyPr/>
        <a:lstStyle/>
        <a:p>
          <a:endParaRPr lang="en-GB"/>
        </a:p>
      </dgm:t>
    </dgm:pt>
    <dgm:pt modelId="{ABE828FA-2876-4713-8A0C-840DC1451DE8}" type="sibTrans" cxnId="{AA5130E7-A62A-4BD2-8D9C-23F7331568B5}">
      <dgm:prSet/>
      <dgm:spPr/>
      <dgm:t>
        <a:bodyPr/>
        <a:lstStyle/>
        <a:p>
          <a:endParaRPr lang="en-GB"/>
        </a:p>
      </dgm:t>
    </dgm:pt>
    <dgm:pt modelId="{47D9CFE1-DF56-4C58-A2AD-A8E2A2A2CEE1}">
      <dgm:prSet custT="1"/>
      <dgm:spPr/>
      <dgm:t>
        <a:bodyPr/>
        <a:lstStyle/>
        <a:p>
          <a:r>
            <a:rPr lang="en-GB" sz="1600" b="1" kern="1200" dirty="0">
              <a:latin typeface="Arial Nova Cond Light" panose="020B0306020202020204" pitchFamily="34" charset="0"/>
              <a:ea typeface="+mn-ea"/>
              <a:cs typeface="+mn-cs"/>
            </a:rPr>
            <a:t>We will be like Him in the New Creation</a:t>
          </a:r>
        </a:p>
      </dgm:t>
    </dgm:pt>
    <dgm:pt modelId="{6093E5EF-6405-483E-A0A7-4BD8DA0B2CE1}" type="sibTrans" cxnId="{7F4B5A39-0723-4127-87A3-7F9C559150FC}">
      <dgm:prSet/>
      <dgm:spPr/>
      <dgm:t>
        <a:bodyPr/>
        <a:lstStyle/>
        <a:p>
          <a:endParaRPr lang="en-GB"/>
        </a:p>
      </dgm:t>
    </dgm:pt>
    <dgm:pt modelId="{7035DD54-EB5A-4B77-8DAD-9AB3369050DD}" type="parTrans" cxnId="{7F4B5A39-0723-4127-87A3-7F9C559150FC}">
      <dgm:prSet/>
      <dgm:spPr/>
      <dgm:t>
        <a:bodyPr/>
        <a:lstStyle/>
        <a:p>
          <a:endParaRPr lang="en-GB"/>
        </a:p>
      </dgm:t>
    </dgm:pt>
    <dgm:pt modelId="{A21B1ED5-212B-45A4-81F8-BE9E64E19294}" type="pres">
      <dgm:prSet presAssocID="{45383E43-10DD-46AF-9C60-F9FF698D5E5B}" presName="rootnode" presStyleCnt="0">
        <dgm:presLayoutVars>
          <dgm:chMax/>
          <dgm:chPref/>
          <dgm:dir/>
          <dgm:animLvl val="lvl"/>
        </dgm:presLayoutVars>
      </dgm:prSet>
      <dgm:spPr/>
    </dgm:pt>
    <dgm:pt modelId="{EA5D4E4A-92D4-4844-8252-8E4E3429FCD0}" type="pres">
      <dgm:prSet presAssocID="{8E437EF1-D4FC-4B5D-8318-D9C5D3BC4D9E}" presName="composite" presStyleCnt="0"/>
      <dgm:spPr/>
    </dgm:pt>
    <dgm:pt modelId="{194D5ECF-EF0F-4F36-BCFF-8EE60CD0807E}" type="pres">
      <dgm:prSet presAssocID="{8E437EF1-D4FC-4B5D-8318-D9C5D3BC4D9E}" presName="bentUpArrow1" presStyleLbl="alignImgPlace1" presStyleIdx="0" presStyleCnt="3"/>
      <dgm:spPr/>
    </dgm:pt>
    <dgm:pt modelId="{D174C060-33EC-4320-B56E-059B88D47827}" type="pres">
      <dgm:prSet presAssocID="{8E437EF1-D4FC-4B5D-8318-D9C5D3BC4D9E}" presName="ParentText" presStyleLbl="node1" presStyleIdx="0" presStyleCnt="4" custScaleX="155397">
        <dgm:presLayoutVars>
          <dgm:chMax val="1"/>
          <dgm:chPref val="1"/>
          <dgm:bulletEnabled val="1"/>
        </dgm:presLayoutVars>
      </dgm:prSet>
      <dgm:spPr/>
    </dgm:pt>
    <dgm:pt modelId="{6A6A1908-6DC5-43C6-A2EB-412E61328FCC}" type="pres">
      <dgm:prSet presAssocID="{8E437EF1-D4FC-4B5D-8318-D9C5D3BC4D9E}" presName="ChildText" presStyleLbl="revTx" presStyleIdx="0" presStyleCnt="4" custScaleX="174180" custLinFactNeighborX="77601" custLinFactNeighborY="14726">
        <dgm:presLayoutVars>
          <dgm:chMax val="0"/>
          <dgm:chPref val="0"/>
          <dgm:bulletEnabled val="1"/>
        </dgm:presLayoutVars>
      </dgm:prSet>
      <dgm:spPr/>
    </dgm:pt>
    <dgm:pt modelId="{783838CE-DAB2-46A9-AE6B-2C51BCD1D765}" type="pres">
      <dgm:prSet presAssocID="{521C55B6-06FD-44C4-A7BF-FB3BD7FEC83F}" presName="sibTrans" presStyleCnt="0"/>
      <dgm:spPr/>
    </dgm:pt>
    <dgm:pt modelId="{1B040107-557A-4DF3-AD1D-FD2092036350}" type="pres">
      <dgm:prSet presAssocID="{187A07D4-4818-46FE-BDCD-288F27BCE737}" presName="composite" presStyleCnt="0"/>
      <dgm:spPr/>
    </dgm:pt>
    <dgm:pt modelId="{2B02FE81-BD2F-4B98-A604-DDD8344CED7B}" type="pres">
      <dgm:prSet presAssocID="{187A07D4-4818-46FE-BDCD-288F27BCE737}" presName="bentUpArrow1" presStyleLbl="alignImgPlace1" presStyleIdx="1" presStyleCnt="3"/>
      <dgm:spPr/>
    </dgm:pt>
    <dgm:pt modelId="{E5C9CB9F-F8E0-4C35-B17E-46E7A9F45EF8}" type="pres">
      <dgm:prSet presAssocID="{187A07D4-4818-46FE-BDCD-288F27BCE737}" presName="ParentText" presStyleLbl="node1" presStyleIdx="1" presStyleCnt="4" custScaleX="147605">
        <dgm:presLayoutVars>
          <dgm:chMax val="1"/>
          <dgm:chPref val="1"/>
          <dgm:bulletEnabled val="1"/>
        </dgm:presLayoutVars>
      </dgm:prSet>
      <dgm:spPr/>
    </dgm:pt>
    <dgm:pt modelId="{ABA8D616-7EDD-44AE-9B7C-014BDC017060}" type="pres">
      <dgm:prSet presAssocID="{187A07D4-4818-46FE-BDCD-288F27BCE737}" presName="ChildText" presStyleLbl="revTx" presStyleIdx="1" presStyleCnt="4" custScaleX="160101" custLinFactNeighborX="74317" custLinFactNeighborY="-14458">
        <dgm:presLayoutVars>
          <dgm:chMax val="0"/>
          <dgm:chPref val="0"/>
          <dgm:bulletEnabled val="1"/>
        </dgm:presLayoutVars>
      </dgm:prSet>
      <dgm:spPr/>
    </dgm:pt>
    <dgm:pt modelId="{0736B26A-C1EC-4CF7-BB1E-D751A281EE00}" type="pres">
      <dgm:prSet presAssocID="{2129F72C-B615-4098-BE52-4488FB29136B}" presName="sibTrans" presStyleCnt="0"/>
      <dgm:spPr/>
    </dgm:pt>
    <dgm:pt modelId="{8840890B-4E7B-4A0B-8884-E82C73537371}" type="pres">
      <dgm:prSet presAssocID="{5A796EED-5AAD-41CD-9976-2878BEE45CDD}" presName="composite" presStyleCnt="0"/>
      <dgm:spPr/>
    </dgm:pt>
    <dgm:pt modelId="{DFD83E6E-9729-4B90-9E0F-CE3B8433001C}" type="pres">
      <dgm:prSet presAssocID="{5A796EED-5AAD-41CD-9976-2878BEE45CDD}" presName="bentUpArrow1" presStyleLbl="alignImgPlace1" presStyleIdx="2" presStyleCnt="3"/>
      <dgm:spPr/>
    </dgm:pt>
    <dgm:pt modelId="{FACB710E-01D7-41C0-8BAD-761514D62836}" type="pres">
      <dgm:prSet presAssocID="{5A796EED-5AAD-41CD-9976-2878BEE45CDD}" presName="ParentText" presStyleLbl="node1" presStyleIdx="2" presStyleCnt="4" custScaleX="130699" custLinFactNeighborX="2791" custLinFactNeighborY="-5595">
        <dgm:presLayoutVars>
          <dgm:chMax val="1"/>
          <dgm:chPref val="1"/>
          <dgm:bulletEnabled val="1"/>
        </dgm:presLayoutVars>
      </dgm:prSet>
      <dgm:spPr/>
    </dgm:pt>
    <dgm:pt modelId="{8221381F-D30F-4A2D-8CA2-EA77CAAECEEF}" type="pres">
      <dgm:prSet presAssocID="{5A796EED-5AAD-41CD-9976-2878BEE45CDD}" presName="ChildText" presStyleLbl="revTx" presStyleIdx="2" presStyleCnt="4" custScaleX="189552" custLinFactNeighborX="70441" custLinFactNeighborY="-10426">
        <dgm:presLayoutVars>
          <dgm:chMax val="0"/>
          <dgm:chPref val="0"/>
          <dgm:bulletEnabled val="1"/>
        </dgm:presLayoutVars>
      </dgm:prSet>
      <dgm:spPr/>
    </dgm:pt>
    <dgm:pt modelId="{A8A85421-15A8-4D8C-876B-9AB52FBB9C6B}" type="pres">
      <dgm:prSet presAssocID="{09BF6D51-B2C3-437F-91DD-5EF6388615CA}" presName="sibTrans" presStyleCnt="0"/>
      <dgm:spPr/>
    </dgm:pt>
    <dgm:pt modelId="{DC589AA4-C5BB-4D1F-8BAC-82DDD4289162}" type="pres">
      <dgm:prSet presAssocID="{D3931B3E-50DB-4CC7-ADCF-4C2F64F87291}" presName="composite" presStyleCnt="0"/>
      <dgm:spPr/>
    </dgm:pt>
    <dgm:pt modelId="{8A1FD2D0-E8BC-48B6-B76A-23EC626D9B37}" type="pres">
      <dgm:prSet presAssocID="{D3931B3E-50DB-4CC7-ADCF-4C2F64F87291}" presName="ParentText" presStyleLbl="node1" presStyleIdx="3" presStyleCnt="4" custScaleX="130562">
        <dgm:presLayoutVars>
          <dgm:chMax val="1"/>
          <dgm:chPref val="1"/>
          <dgm:bulletEnabled val="1"/>
        </dgm:presLayoutVars>
      </dgm:prSet>
      <dgm:spPr/>
    </dgm:pt>
    <dgm:pt modelId="{185DE3C0-0294-41AA-9B19-88666CD6C53F}" type="pres">
      <dgm:prSet presAssocID="{D3931B3E-50DB-4CC7-ADCF-4C2F64F87291}" presName="FinalChildText" presStyleLbl="revTx" presStyleIdx="3" presStyleCnt="4" custScaleX="79095" custScaleY="156117" custLinFactNeighborX="21133" custLinFactNeighborY="3209">
        <dgm:presLayoutVars>
          <dgm:chMax val="0"/>
          <dgm:chPref val="0"/>
          <dgm:bulletEnabled val="1"/>
        </dgm:presLayoutVars>
      </dgm:prSet>
      <dgm:spPr/>
    </dgm:pt>
  </dgm:ptLst>
  <dgm:cxnLst>
    <dgm:cxn modelId="{84634812-F473-46F8-82C5-9B8435CA512F}" srcId="{187A07D4-4818-46FE-BDCD-288F27BCE737}" destId="{796B4298-8A8B-45AE-8843-74FB8F30BE0F}" srcOrd="0" destOrd="0" parTransId="{02DA3CA4-2F0D-42E0-ABCF-13CB8B3E85C3}" sibTransId="{E0AC6FDC-7DCD-433F-B899-F76F974B8B33}"/>
    <dgm:cxn modelId="{172FC612-74C6-456E-BBB0-0AB10E336ED4}" type="presOf" srcId="{4E149B64-668D-4FA2-A85F-D4F7724DCFE6}" destId="{8221381F-D30F-4A2D-8CA2-EA77CAAECEEF}" srcOrd="0" destOrd="2" presId="urn:microsoft.com/office/officeart/2005/8/layout/StepDownProcess"/>
    <dgm:cxn modelId="{EEB49815-554A-4F01-8967-AA7E2C3CCBE8}" srcId="{8E437EF1-D4FC-4B5D-8318-D9C5D3BC4D9E}" destId="{53790EEF-2CA0-46C3-897D-383966DD98D5}" srcOrd="4" destOrd="0" parTransId="{569DDA50-DAAC-4FC4-8EFC-4427996763C9}" sibTransId="{B65DD51B-2FFC-4D0B-B01B-B23A1AE1E749}"/>
    <dgm:cxn modelId="{2B4FDA27-AA05-4256-BB11-7A9FF3FB8973}" srcId="{5A796EED-5AAD-41CD-9976-2878BEE45CDD}" destId="{B06FE887-E276-4DB7-9B4F-8914E8D692EB}" srcOrd="3" destOrd="0" parTransId="{A377F8FF-8044-4CB4-B32F-D552D7409EDC}" sibTransId="{65224929-BCCE-4FF2-918D-D311240B9F5D}"/>
    <dgm:cxn modelId="{E1C22228-1210-4D9A-BD82-7AB2FDCD94DB}" srcId="{8E437EF1-D4FC-4B5D-8318-D9C5D3BC4D9E}" destId="{042D1A08-52CD-4CCC-A295-0EA9AC101B02}" srcOrd="2" destOrd="0" parTransId="{31E03D4F-ACD5-4F79-A817-94A62CDA98F1}" sibTransId="{03698C39-A99F-410F-A5F8-F0F593534A97}"/>
    <dgm:cxn modelId="{D2C09D29-C9F2-44C8-8164-4C71DDD9B104}" srcId="{45383E43-10DD-46AF-9C60-F9FF698D5E5B}" destId="{D3931B3E-50DB-4CC7-ADCF-4C2F64F87291}" srcOrd="3" destOrd="0" parTransId="{11AA3824-CA3A-4064-8413-C58B6A737B35}" sibTransId="{58062711-05EE-45AF-A66C-3D00302FEE67}"/>
    <dgm:cxn modelId="{C671972F-61A6-4A66-AF6D-15B5D9C40B08}" type="presOf" srcId="{917D37CD-B9A1-4CC7-A409-BBD28CE354AF}" destId="{ABA8D616-7EDD-44AE-9B7C-014BDC017060}" srcOrd="0" destOrd="3" presId="urn:microsoft.com/office/officeart/2005/8/layout/StepDownProcess"/>
    <dgm:cxn modelId="{7F4B5A39-0723-4127-87A3-7F9C559150FC}" srcId="{D3931B3E-50DB-4CC7-ADCF-4C2F64F87291}" destId="{47D9CFE1-DF56-4C58-A2AD-A8E2A2A2CEE1}" srcOrd="0" destOrd="0" parTransId="{7035DD54-EB5A-4B77-8DAD-9AB3369050DD}" sibTransId="{6093E5EF-6405-483E-A0A7-4BD8DA0B2CE1}"/>
    <dgm:cxn modelId="{E745A63F-CB94-4760-BCC8-51D1C4BDD091}" type="presOf" srcId="{C09902EB-C59B-47C6-8DE2-41C937B9C6C6}" destId="{6A6A1908-6DC5-43C6-A2EB-412E61328FCC}" srcOrd="0" destOrd="5" presId="urn:microsoft.com/office/officeart/2005/8/layout/StepDownProcess"/>
    <dgm:cxn modelId="{DC893F47-FE73-4470-81D2-CE921A6830F5}" type="presOf" srcId="{47D9CFE1-DF56-4C58-A2AD-A8E2A2A2CEE1}" destId="{185DE3C0-0294-41AA-9B19-88666CD6C53F}" srcOrd="0" destOrd="0" presId="urn:microsoft.com/office/officeart/2005/8/layout/StepDownProcess"/>
    <dgm:cxn modelId="{B9D82668-78D7-48D9-8597-859C665AFEAA}" type="presOf" srcId="{D19CCA4B-7BB4-4DF2-806F-5486FA8E5A5E}" destId="{6A6A1908-6DC5-43C6-A2EB-412E61328FCC}" srcOrd="0" destOrd="3" presId="urn:microsoft.com/office/officeart/2005/8/layout/StepDownProcess"/>
    <dgm:cxn modelId="{2B9D5948-EA0B-4D0A-B46F-94632F05BA99}" type="presOf" srcId="{042D1A08-52CD-4CCC-A295-0EA9AC101B02}" destId="{6A6A1908-6DC5-43C6-A2EB-412E61328FCC}" srcOrd="0" destOrd="2" presId="urn:microsoft.com/office/officeart/2005/8/layout/StepDownProcess"/>
    <dgm:cxn modelId="{3540B94A-B370-4CD5-9813-9035F5D2E117}" type="presOf" srcId="{7138C341-0C42-4C6C-AE60-4221E0F5D6F4}" destId="{8221381F-D30F-4A2D-8CA2-EA77CAAECEEF}" srcOrd="0" destOrd="1" presId="urn:microsoft.com/office/officeart/2005/8/layout/StepDownProcess"/>
    <dgm:cxn modelId="{FB44656F-89CB-407B-83DE-5A28D67EE516}" type="presOf" srcId="{5A796EED-5AAD-41CD-9976-2878BEE45CDD}" destId="{FACB710E-01D7-41C0-8BAD-761514D62836}" srcOrd="0" destOrd="0" presId="urn:microsoft.com/office/officeart/2005/8/layout/StepDownProcess"/>
    <dgm:cxn modelId="{250DAF50-3AFE-4FAB-BE72-AD326D4DD968}" type="presOf" srcId="{C32BE35B-92D3-49A9-B8C2-C9FC9531C235}" destId="{6A6A1908-6DC5-43C6-A2EB-412E61328FCC}" srcOrd="0" destOrd="1" presId="urn:microsoft.com/office/officeart/2005/8/layout/StepDownProcess"/>
    <dgm:cxn modelId="{D6610F56-F1EA-4E16-977C-143706BA9433}" srcId="{8E437EF1-D4FC-4B5D-8318-D9C5D3BC4D9E}" destId="{C09902EB-C59B-47C6-8DE2-41C937B9C6C6}" srcOrd="5" destOrd="0" parTransId="{2FCCA08D-31D5-45D4-B53B-31FE008F6DFE}" sibTransId="{A4A76261-57DD-45C0-AED3-0D79FECE0571}"/>
    <dgm:cxn modelId="{DC934E56-CE74-44AA-986D-6A4884D7BC35}" srcId="{187A07D4-4818-46FE-BDCD-288F27BCE737}" destId="{473AC1EC-38CC-4C18-BEEA-BBD25CD774DF}" srcOrd="1" destOrd="0" parTransId="{01876991-8289-45AD-8F86-D2AE6F3A26EC}" sibTransId="{3A13E37E-717A-45FA-B54F-BE3DF73E217E}"/>
    <dgm:cxn modelId="{7EDA1A77-776E-40DD-AFD8-94FDBD64FD68}" type="presOf" srcId="{6447E578-1876-4574-B849-5553CFA05670}" destId="{8221381F-D30F-4A2D-8CA2-EA77CAAECEEF}" srcOrd="0" destOrd="0" presId="urn:microsoft.com/office/officeart/2005/8/layout/StepDownProcess"/>
    <dgm:cxn modelId="{38D19F79-24BF-4AA2-8F14-1609F94F0C7D}" type="presOf" srcId="{187A07D4-4818-46FE-BDCD-288F27BCE737}" destId="{E5C9CB9F-F8E0-4C35-B17E-46E7A9F45EF8}" srcOrd="0" destOrd="0" presId="urn:microsoft.com/office/officeart/2005/8/layout/StepDownProcess"/>
    <dgm:cxn modelId="{5408E395-FB80-444D-A7B5-48D64C2AD435}" type="presOf" srcId="{8E437EF1-D4FC-4B5D-8318-D9C5D3BC4D9E}" destId="{D174C060-33EC-4320-B56E-059B88D47827}" srcOrd="0" destOrd="0" presId="urn:microsoft.com/office/officeart/2005/8/layout/StepDownProcess"/>
    <dgm:cxn modelId="{C1F2B497-09A2-4172-9135-B20A100CBE00}" type="presOf" srcId="{796B4298-8A8B-45AE-8843-74FB8F30BE0F}" destId="{ABA8D616-7EDD-44AE-9B7C-014BDC017060}" srcOrd="0" destOrd="0" presId="urn:microsoft.com/office/officeart/2005/8/layout/StepDownProcess"/>
    <dgm:cxn modelId="{F4B6029A-BE2D-4CED-9172-D6936B5E9E3B}" srcId="{45383E43-10DD-46AF-9C60-F9FF698D5E5B}" destId="{8E437EF1-D4FC-4B5D-8318-D9C5D3BC4D9E}" srcOrd="0" destOrd="0" parTransId="{1C10D76F-2B67-4FC3-8EC8-AF264EB1140B}" sibTransId="{521C55B6-06FD-44C4-A7BF-FB3BD7FEC83F}"/>
    <dgm:cxn modelId="{3DC1DD9D-4690-451D-BD12-DDB06509348D}" srcId="{8E437EF1-D4FC-4B5D-8318-D9C5D3BC4D9E}" destId="{3233BFA7-DAD1-4CBA-808C-282984A7AE31}" srcOrd="0" destOrd="0" parTransId="{5CBC1978-99AD-4A9E-803E-2DC7E7CBFE71}" sibTransId="{92E17619-2E40-4C96-A94B-7A387959D54F}"/>
    <dgm:cxn modelId="{E94B22A6-345A-4758-9B7E-2243CB6590FA}" type="presOf" srcId="{5FB688E2-93AC-43ED-B655-0A4C7B93784A}" destId="{8221381F-D30F-4A2D-8CA2-EA77CAAECEEF}" srcOrd="0" destOrd="5" presId="urn:microsoft.com/office/officeart/2005/8/layout/StepDownProcess"/>
    <dgm:cxn modelId="{3E70DBAD-A03C-4D0F-8C52-E691BF2FA899}" srcId="{187A07D4-4818-46FE-BDCD-288F27BCE737}" destId="{96B24014-8D09-46A7-88B0-750F6B70FF10}" srcOrd="2" destOrd="0" parTransId="{F7343034-84D7-4950-B729-BF872DA70E72}" sibTransId="{D67F78ED-A876-441C-8584-0C3ECB016663}"/>
    <dgm:cxn modelId="{396BD0BF-8AD8-4232-9CE8-3361E6A56462}" type="presOf" srcId="{473AC1EC-38CC-4C18-BEEA-BBD25CD774DF}" destId="{ABA8D616-7EDD-44AE-9B7C-014BDC017060}" srcOrd="0" destOrd="1" presId="urn:microsoft.com/office/officeart/2005/8/layout/StepDownProcess"/>
    <dgm:cxn modelId="{AB9014C6-7B68-4ABD-A6EB-6B80DD2B2AF6}" type="presOf" srcId="{45383E43-10DD-46AF-9C60-F9FF698D5E5B}" destId="{A21B1ED5-212B-45A4-81F8-BE9E64E19294}" srcOrd="0" destOrd="0" presId="urn:microsoft.com/office/officeart/2005/8/layout/StepDownProcess"/>
    <dgm:cxn modelId="{DA081AD1-0B89-40C8-92C1-6CB60D0C898C}" type="presOf" srcId="{3233BFA7-DAD1-4CBA-808C-282984A7AE31}" destId="{6A6A1908-6DC5-43C6-A2EB-412E61328FCC}" srcOrd="0" destOrd="0" presId="urn:microsoft.com/office/officeart/2005/8/layout/StepDownProcess"/>
    <dgm:cxn modelId="{6B3C56D3-F73A-4FF2-86B4-9C244CA1A0D2}" type="presOf" srcId="{49015D1D-23F9-4426-A053-13A8AE9A8E67}" destId="{ABA8D616-7EDD-44AE-9B7C-014BDC017060}" srcOrd="0" destOrd="4" presId="urn:microsoft.com/office/officeart/2005/8/layout/StepDownProcess"/>
    <dgm:cxn modelId="{B58B66D4-2E6A-4321-95BA-2D3A9E797D0D}" srcId="{5A796EED-5AAD-41CD-9976-2878BEE45CDD}" destId="{6447E578-1876-4574-B849-5553CFA05670}" srcOrd="0" destOrd="0" parTransId="{55CB33BD-0511-4B71-9043-F621E98A9AAA}" sibTransId="{A942F697-9AB3-4C31-B550-591EFE3CBA25}"/>
    <dgm:cxn modelId="{3BBCE4D5-8A9C-4E35-BCF3-881C0D207CD7}" type="presOf" srcId="{53790EEF-2CA0-46C3-897D-383966DD98D5}" destId="{6A6A1908-6DC5-43C6-A2EB-412E61328FCC}" srcOrd="0" destOrd="4" presId="urn:microsoft.com/office/officeart/2005/8/layout/StepDownProcess"/>
    <dgm:cxn modelId="{587EDCDA-62BB-47F1-921A-918D9A6F1A31}" srcId="{45383E43-10DD-46AF-9C60-F9FF698D5E5B}" destId="{5A796EED-5AAD-41CD-9976-2878BEE45CDD}" srcOrd="2" destOrd="0" parTransId="{2C33FE61-9824-4435-9CC3-BE9BB99D847A}" sibTransId="{09BF6D51-B2C3-437F-91DD-5EF6388615CA}"/>
    <dgm:cxn modelId="{4869ACDE-4118-4EF7-9CC5-544EA4CE5676}" type="presOf" srcId="{96B24014-8D09-46A7-88B0-750F6B70FF10}" destId="{ABA8D616-7EDD-44AE-9B7C-014BDC017060}" srcOrd="0" destOrd="2" presId="urn:microsoft.com/office/officeart/2005/8/layout/StepDownProcess"/>
    <dgm:cxn modelId="{A88DACE2-ACCC-4D54-B832-091D3DA2833A}" srcId="{45383E43-10DD-46AF-9C60-F9FF698D5E5B}" destId="{187A07D4-4818-46FE-BDCD-288F27BCE737}" srcOrd="1" destOrd="0" parTransId="{200F8689-B330-44B1-B656-F5BF38AAB948}" sibTransId="{2129F72C-B615-4098-BE52-4488FB29136B}"/>
    <dgm:cxn modelId="{8C71AEE4-50B9-4EAD-8341-094AF813F65E}" srcId="{5A796EED-5AAD-41CD-9976-2878BEE45CDD}" destId="{5FB688E2-93AC-43ED-B655-0A4C7B93784A}" srcOrd="5" destOrd="0" parTransId="{01F5375C-5AAD-40DC-BD94-4C5CCF71E6AA}" sibTransId="{550E3D3B-8D0F-4564-97E7-E5E3437DC6C0}"/>
    <dgm:cxn modelId="{9695EFE4-DA63-4670-86F9-20B6F4EF6E32}" type="presOf" srcId="{8799F489-61A1-4B9F-9B3B-6BE6990AB7BF}" destId="{8221381F-D30F-4A2D-8CA2-EA77CAAECEEF}" srcOrd="0" destOrd="4" presId="urn:microsoft.com/office/officeart/2005/8/layout/StepDownProcess"/>
    <dgm:cxn modelId="{ACBF61E5-A7A2-46D1-B02F-FDEC43232863}" type="presOf" srcId="{B06FE887-E276-4DB7-9B4F-8914E8D692EB}" destId="{8221381F-D30F-4A2D-8CA2-EA77CAAECEEF}" srcOrd="0" destOrd="3" presId="urn:microsoft.com/office/officeart/2005/8/layout/StepDownProcess"/>
    <dgm:cxn modelId="{AA5130E7-A62A-4BD2-8D9C-23F7331568B5}" srcId="{5A796EED-5AAD-41CD-9976-2878BEE45CDD}" destId="{7138C341-0C42-4C6C-AE60-4221E0F5D6F4}" srcOrd="1" destOrd="0" parTransId="{DEF2B43A-03D6-4249-9FCC-7261906A7E5A}" sibTransId="{ABE828FA-2876-4713-8A0C-840DC1451DE8}"/>
    <dgm:cxn modelId="{6F065CEB-F887-4B4D-98E8-13AF83CFB4C5}" srcId="{5A796EED-5AAD-41CD-9976-2878BEE45CDD}" destId="{8799F489-61A1-4B9F-9B3B-6BE6990AB7BF}" srcOrd="4" destOrd="0" parTransId="{C8D1FAFB-8FDD-4400-A233-73A03313D98F}" sibTransId="{D66F8DA9-6E51-455C-A777-91FF61C47116}"/>
    <dgm:cxn modelId="{5C4F7BEE-28FF-492F-8C4A-7F5E916761A1}" srcId="{8E437EF1-D4FC-4B5D-8318-D9C5D3BC4D9E}" destId="{D19CCA4B-7BB4-4DF2-806F-5486FA8E5A5E}" srcOrd="3" destOrd="0" parTransId="{7F7249DF-7238-4BA0-9678-08233EE232C2}" sibTransId="{D8C0973E-869A-4C75-9227-E69E45B407C0}"/>
    <dgm:cxn modelId="{3746A3EF-5B21-41F1-A22F-F151609B6F2B}" type="presOf" srcId="{D3931B3E-50DB-4CC7-ADCF-4C2F64F87291}" destId="{8A1FD2D0-E8BC-48B6-B76A-23EC626D9B37}" srcOrd="0" destOrd="0" presId="urn:microsoft.com/office/officeart/2005/8/layout/StepDownProcess"/>
    <dgm:cxn modelId="{9D3CF9F3-0390-427B-B338-C9F8E64AC46C}" srcId="{5A796EED-5AAD-41CD-9976-2878BEE45CDD}" destId="{4E149B64-668D-4FA2-A85F-D4F7724DCFE6}" srcOrd="2" destOrd="0" parTransId="{C6C7D89D-2D78-4609-95C4-604EBB571CBC}" sibTransId="{7E6F5CCB-3DC9-45E9-9B79-B319B3745AAD}"/>
    <dgm:cxn modelId="{8D4023F4-28BB-4CB5-BF2E-1EB86D682255}" srcId="{187A07D4-4818-46FE-BDCD-288F27BCE737}" destId="{49015D1D-23F9-4426-A053-13A8AE9A8E67}" srcOrd="4" destOrd="0" parTransId="{E2746AB6-2260-488E-9700-95A898251F3D}" sibTransId="{7EE50200-F39D-4CBD-BC82-4E447F2E6D34}"/>
    <dgm:cxn modelId="{2C41FAF4-F093-4CC8-8042-6E30DE5A7997}" srcId="{187A07D4-4818-46FE-BDCD-288F27BCE737}" destId="{917D37CD-B9A1-4CC7-A409-BBD28CE354AF}" srcOrd="3" destOrd="0" parTransId="{67A39D65-DA77-426B-8A4F-4917F7701FF8}" sibTransId="{A29F4094-18A3-4D24-A2A7-9AAEFE5D8902}"/>
    <dgm:cxn modelId="{8FF737FC-B6FD-48A9-8D98-4394A29CC5C3}" srcId="{8E437EF1-D4FC-4B5D-8318-D9C5D3BC4D9E}" destId="{C32BE35B-92D3-49A9-B8C2-C9FC9531C235}" srcOrd="1" destOrd="0" parTransId="{59C76D84-6039-4A46-9DAE-A19B22980FF7}" sibTransId="{81DCFE84-0B91-4D7B-9772-EF7F670790A1}"/>
    <dgm:cxn modelId="{E3120F16-FA19-410B-8179-5A66A9357F08}" type="presParOf" srcId="{A21B1ED5-212B-45A4-81F8-BE9E64E19294}" destId="{EA5D4E4A-92D4-4844-8252-8E4E3429FCD0}" srcOrd="0" destOrd="0" presId="urn:microsoft.com/office/officeart/2005/8/layout/StepDownProcess"/>
    <dgm:cxn modelId="{F4A07583-2461-4D65-A694-AAA02A9767B0}" type="presParOf" srcId="{EA5D4E4A-92D4-4844-8252-8E4E3429FCD0}" destId="{194D5ECF-EF0F-4F36-BCFF-8EE60CD0807E}" srcOrd="0" destOrd="0" presId="urn:microsoft.com/office/officeart/2005/8/layout/StepDownProcess"/>
    <dgm:cxn modelId="{DF3D4BAD-950C-4882-BF00-8ACEC97FCABA}" type="presParOf" srcId="{EA5D4E4A-92D4-4844-8252-8E4E3429FCD0}" destId="{D174C060-33EC-4320-B56E-059B88D47827}" srcOrd="1" destOrd="0" presId="urn:microsoft.com/office/officeart/2005/8/layout/StepDownProcess"/>
    <dgm:cxn modelId="{71AC3C8E-2420-4324-B957-4510246E3555}" type="presParOf" srcId="{EA5D4E4A-92D4-4844-8252-8E4E3429FCD0}" destId="{6A6A1908-6DC5-43C6-A2EB-412E61328FCC}" srcOrd="2" destOrd="0" presId="urn:microsoft.com/office/officeart/2005/8/layout/StepDownProcess"/>
    <dgm:cxn modelId="{49FA217C-0EC8-46EB-80D3-4D162584C532}" type="presParOf" srcId="{A21B1ED5-212B-45A4-81F8-BE9E64E19294}" destId="{783838CE-DAB2-46A9-AE6B-2C51BCD1D765}" srcOrd="1" destOrd="0" presId="urn:microsoft.com/office/officeart/2005/8/layout/StepDownProcess"/>
    <dgm:cxn modelId="{16F66EEB-1B5A-447A-AAE9-EDAA1258918B}" type="presParOf" srcId="{A21B1ED5-212B-45A4-81F8-BE9E64E19294}" destId="{1B040107-557A-4DF3-AD1D-FD2092036350}" srcOrd="2" destOrd="0" presId="urn:microsoft.com/office/officeart/2005/8/layout/StepDownProcess"/>
    <dgm:cxn modelId="{1B54E91F-21F6-4831-B566-D314A4A907E9}" type="presParOf" srcId="{1B040107-557A-4DF3-AD1D-FD2092036350}" destId="{2B02FE81-BD2F-4B98-A604-DDD8344CED7B}" srcOrd="0" destOrd="0" presId="urn:microsoft.com/office/officeart/2005/8/layout/StepDownProcess"/>
    <dgm:cxn modelId="{A47A8059-5E15-42A8-BF30-C37790703995}" type="presParOf" srcId="{1B040107-557A-4DF3-AD1D-FD2092036350}" destId="{E5C9CB9F-F8E0-4C35-B17E-46E7A9F45EF8}" srcOrd="1" destOrd="0" presId="urn:microsoft.com/office/officeart/2005/8/layout/StepDownProcess"/>
    <dgm:cxn modelId="{4CA1BAD2-6620-4786-8744-293D8EF75917}" type="presParOf" srcId="{1B040107-557A-4DF3-AD1D-FD2092036350}" destId="{ABA8D616-7EDD-44AE-9B7C-014BDC017060}" srcOrd="2" destOrd="0" presId="urn:microsoft.com/office/officeart/2005/8/layout/StepDownProcess"/>
    <dgm:cxn modelId="{99214CEC-56AE-4C2B-9D57-0B851D06097C}" type="presParOf" srcId="{A21B1ED5-212B-45A4-81F8-BE9E64E19294}" destId="{0736B26A-C1EC-4CF7-BB1E-D751A281EE00}" srcOrd="3" destOrd="0" presId="urn:microsoft.com/office/officeart/2005/8/layout/StepDownProcess"/>
    <dgm:cxn modelId="{43A3AAD9-F34D-47D5-8438-0062BC7C0D44}" type="presParOf" srcId="{A21B1ED5-212B-45A4-81F8-BE9E64E19294}" destId="{8840890B-4E7B-4A0B-8884-E82C73537371}" srcOrd="4" destOrd="0" presId="urn:microsoft.com/office/officeart/2005/8/layout/StepDownProcess"/>
    <dgm:cxn modelId="{14579F5D-81C8-4EA2-8F17-9C44B46A8AB0}" type="presParOf" srcId="{8840890B-4E7B-4A0B-8884-E82C73537371}" destId="{DFD83E6E-9729-4B90-9E0F-CE3B8433001C}" srcOrd="0" destOrd="0" presId="urn:microsoft.com/office/officeart/2005/8/layout/StepDownProcess"/>
    <dgm:cxn modelId="{B3717A63-5CEA-4A9A-AC4A-38191CD1F476}" type="presParOf" srcId="{8840890B-4E7B-4A0B-8884-E82C73537371}" destId="{FACB710E-01D7-41C0-8BAD-761514D62836}" srcOrd="1" destOrd="0" presId="urn:microsoft.com/office/officeart/2005/8/layout/StepDownProcess"/>
    <dgm:cxn modelId="{ECEA8E71-C6FB-4BED-A5F8-9049F4562B43}" type="presParOf" srcId="{8840890B-4E7B-4A0B-8884-E82C73537371}" destId="{8221381F-D30F-4A2D-8CA2-EA77CAAECEEF}" srcOrd="2" destOrd="0" presId="urn:microsoft.com/office/officeart/2005/8/layout/StepDownProcess"/>
    <dgm:cxn modelId="{42BF69D1-2FB1-4289-9796-2E623B4B39C8}" type="presParOf" srcId="{A21B1ED5-212B-45A4-81F8-BE9E64E19294}" destId="{A8A85421-15A8-4D8C-876B-9AB52FBB9C6B}" srcOrd="5" destOrd="0" presId="urn:microsoft.com/office/officeart/2005/8/layout/StepDownProcess"/>
    <dgm:cxn modelId="{5EE6E82F-BD05-42FC-ACA6-0DEAB02701DE}" type="presParOf" srcId="{A21B1ED5-212B-45A4-81F8-BE9E64E19294}" destId="{DC589AA4-C5BB-4D1F-8BAC-82DDD4289162}" srcOrd="6" destOrd="0" presId="urn:microsoft.com/office/officeart/2005/8/layout/StepDownProcess"/>
    <dgm:cxn modelId="{D33382EC-36B0-47B4-B04E-8D57F0E88BA6}" type="presParOf" srcId="{DC589AA4-C5BB-4D1F-8BAC-82DDD4289162}" destId="{8A1FD2D0-E8BC-48B6-B76A-23EC626D9B37}" srcOrd="0" destOrd="0" presId="urn:microsoft.com/office/officeart/2005/8/layout/StepDownProcess"/>
    <dgm:cxn modelId="{0B8C948C-A328-4781-B674-31C19244F56A}" type="presParOf" srcId="{DC589AA4-C5BB-4D1F-8BAC-82DDD4289162}" destId="{185DE3C0-0294-41AA-9B19-88666CD6C53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BF4CFC-AC5E-4CB5-BD0D-983704064A59}" type="doc">
      <dgm:prSet loTypeId="urn:microsoft.com/office/officeart/2005/8/layout/hChevron3" loCatId="process" qsTypeId="urn:microsoft.com/office/officeart/2005/8/quickstyle/simple1" qsCatId="simple" csTypeId="urn:microsoft.com/office/officeart/2005/8/colors/accent1_2" csCatId="accent1" phldr="1"/>
      <dgm:spPr/>
    </dgm:pt>
    <dgm:pt modelId="{398B4BFA-5309-4453-A8AF-6D0F1C508C16}">
      <dgm:prSet phldrT="[Text]"/>
      <dgm:spPr/>
      <dgm:t>
        <a:bodyPr/>
        <a:lstStyle/>
        <a:p>
          <a:r>
            <a:rPr lang="en-GB" dirty="0"/>
            <a:t>Preference</a:t>
          </a:r>
        </a:p>
      </dgm:t>
    </dgm:pt>
    <dgm:pt modelId="{65613079-5AFC-4CD0-AAEF-61F3601A8795}" type="parTrans" cxnId="{E64D0188-2AB8-44F8-8B38-A73C9532F405}">
      <dgm:prSet/>
      <dgm:spPr/>
      <dgm:t>
        <a:bodyPr/>
        <a:lstStyle/>
        <a:p>
          <a:endParaRPr lang="en-GB"/>
        </a:p>
      </dgm:t>
    </dgm:pt>
    <dgm:pt modelId="{BE210431-BAE5-4CB9-85B6-0F26ED08A547}" type="sibTrans" cxnId="{E64D0188-2AB8-44F8-8B38-A73C9532F405}">
      <dgm:prSet/>
      <dgm:spPr/>
      <dgm:t>
        <a:bodyPr/>
        <a:lstStyle/>
        <a:p>
          <a:endParaRPr lang="en-GB"/>
        </a:p>
      </dgm:t>
    </dgm:pt>
    <dgm:pt modelId="{2B5DBEF1-1469-42E4-9CFF-BDC2F7414FB2}">
      <dgm:prSet phldrT="[Text]"/>
      <dgm:spPr/>
      <dgm:t>
        <a:bodyPr/>
        <a:lstStyle/>
        <a:p>
          <a:r>
            <a:rPr lang="en-GB" dirty="0"/>
            <a:t>Need</a:t>
          </a:r>
        </a:p>
      </dgm:t>
    </dgm:pt>
    <dgm:pt modelId="{F2263F44-A5DE-45D6-9DB9-D9B6B0EB3883}" type="parTrans" cxnId="{9DE8354D-F1C3-48CD-A9C5-D30329503784}">
      <dgm:prSet/>
      <dgm:spPr/>
      <dgm:t>
        <a:bodyPr/>
        <a:lstStyle/>
        <a:p>
          <a:endParaRPr lang="en-GB"/>
        </a:p>
      </dgm:t>
    </dgm:pt>
    <dgm:pt modelId="{55205902-398A-4039-BE73-34586E73D95A}" type="sibTrans" cxnId="{9DE8354D-F1C3-48CD-A9C5-D30329503784}">
      <dgm:prSet/>
      <dgm:spPr/>
      <dgm:t>
        <a:bodyPr/>
        <a:lstStyle/>
        <a:p>
          <a:endParaRPr lang="en-GB"/>
        </a:p>
      </dgm:t>
    </dgm:pt>
    <dgm:pt modelId="{92D21FF9-5791-4F43-A386-09DC456F8B67}">
      <dgm:prSet phldrT="[Text]"/>
      <dgm:spPr/>
      <dgm:t>
        <a:bodyPr/>
        <a:lstStyle/>
        <a:p>
          <a:r>
            <a:rPr lang="en-GB" dirty="0"/>
            <a:t>Demand</a:t>
          </a:r>
        </a:p>
      </dgm:t>
    </dgm:pt>
    <dgm:pt modelId="{7FE795C8-F847-4F9D-B497-14C8CA31DEC4}" type="parTrans" cxnId="{13088F9F-7BAC-4368-A880-7AD02A19C560}">
      <dgm:prSet/>
      <dgm:spPr/>
      <dgm:t>
        <a:bodyPr/>
        <a:lstStyle/>
        <a:p>
          <a:endParaRPr lang="en-GB"/>
        </a:p>
      </dgm:t>
    </dgm:pt>
    <dgm:pt modelId="{13516A43-7AF0-48C3-B5C4-B71A80E187DA}" type="sibTrans" cxnId="{13088F9F-7BAC-4368-A880-7AD02A19C560}">
      <dgm:prSet/>
      <dgm:spPr/>
      <dgm:t>
        <a:bodyPr/>
        <a:lstStyle/>
        <a:p>
          <a:endParaRPr lang="en-GB"/>
        </a:p>
      </dgm:t>
    </dgm:pt>
    <dgm:pt modelId="{54DB96DE-2CE8-4A46-9266-A2E93EF8854D}" type="pres">
      <dgm:prSet presAssocID="{BDBF4CFC-AC5E-4CB5-BD0D-983704064A59}" presName="Name0" presStyleCnt="0">
        <dgm:presLayoutVars>
          <dgm:dir/>
          <dgm:resizeHandles val="exact"/>
        </dgm:presLayoutVars>
      </dgm:prSet>
      <dgm:spPr/>
    </dgm:pt>
    <dgm:pt modelId="{13665722-CFFD-4CDB-B1E3-4544A3172046}" type="pres">
      <dgm:prSet presAssocID="{398B4BFA-5309-4453-A8AF-6D0F1C508C16}" presName="parTxOnly" presStyleLbl="node1" presStyleIdx="0" presStyleCnt="3">
        <dgm:presLayoutVars>
          <dgm:bulletEnabled val="1"/>
        </dgm:presLayoutVars>
      </dgm:prSet>
      <dgm:spPr/>
    </dgm:pt>
    <dgm:pt modelId="{348F1D7B-E38F-41A8-BD61-A4331C516224}" type="pres">
      <dgm:prSet presAssocID="{BE210431-BAE5-4CB9-85B6-0F26ED08A547}" presName="parSpace" presStyleCnt="0"/>
      <dgm:spPr/>
    </dgm:pt>
    <dgm:pt modelId="{85E653D0-4104-4AD5-A680-68173B540829}" type="pres">
      <dgm:prSet presAssocID="{2B5DBEF1-1469-42E4-9CFF-BDC2F7414FB2}" presName="parTxOnly" presStyleLbl="node1" presStyleIdx="1" presStyleCnt="3">
        <dgm:presLayoutVars>
          <dgm:bulletEnabled val="1"/>
        </dgm:presLayoutVars>
      </dgm:prSet>
      <dgm:spPr/>
    </dgm:pt>
    <dgm:pt modelId="{2972E5CC-3366-418C-9F9B-8AD4DF3AAF99}" type="pres">
      <dgm:prSet presAssocID="{55205902-398A-4039-BE73-34586E73D95A}" presName="parSpace" presStyleCnt="0"/>
      <dgm:spPr/>
    </dgm:pt>
    <dgm:pt modelId="{A717DDE3-5AD3-4ED2-8E60-044B60CB8987}" type="pres">
      <dgm:prSet presAssocID="{92D21FF9-5791-4F43-A386-09DC456F8B67}" presName="parTxOnly" presStyleLbl="node1" presStyleIdx="2" presStyleCnt="3">
        <dgm:presLayoutVars>
          <dgm:bulletEnabled val="1"/>
        </dgm:presLayoutVars>
      </dgm:prSet>
      <dgm:spPr/>
    </dgm:pt>
  </dgm:ptLst>
  <dgm:cxnLst>
    <dgm:cxn modelId="{DF8C9323-9D71-434D-9BB5-C5A95ED09F98}" type="presOf" srcId="{2B5DBEF1-1469-42E4-9CFF-BDC2F7414FB2}" destId="{85E653D0-4104-4AD5-A680-68173B540829}" srcOrd="0" destOrd="0" presId="urn:microsoft.com/office/officeart/2005/8/layout/hChevron3"/>
    <dgm:cxn modelId="{9DE8354D-F1C3-48CD-A9C5-D30329503784}" srcId="{BDBF4CFC-AC5E-4CB5-BD0D-983704064A59}" destId="{2B5DBEF1-1469-42E4-9CFF-BDC2F7414FB2}" srcOrd="1" destOrd="0" parTransId="{F2263F44-A5DE-45D6-9DB9-D9B6B0EB3883}" sibTransId="{55205902-398A-4039-BE73-34586E73D95A}"/>
    <dgm:cxn modelId="{E64D0188-2AB8-44F8-8B38-A73C9532F405}" srcId="{BDBF4CFC-AC5E-4CB5-BD0D-983704064A59}" destId="{398B4BFA-5309-4453-A8AF-6D0F1C508C16}" srcOrd="0" destOrd="0" parTransId="{65613079-5AFC-4CD0-AAEF-61F3601A8795}" sibTransId="{BE210431-BAE5-4CB9-85B6-0F26ED08A547}"/>
    <dgm:cxn modelId="{13088F9F-7BAC-4368-A880-7AD02A19C560}" srcId="{BDBF4CFC-AC5E-4CB5-BD0D-983704064A59}" destId="{92D21FF9-5791-4F43-A386-09DC456F8B67}" srcOrd="2" destOrd="0" parTransId="{7FE795C8-F847-4F9D-B497-14C8CA31DEC4}" sibTransId="{13516A43-7AF0-48C3-B5C4-B71A80E187DA}"/>
    <dgm:cxn modelId="{A2C026BB-1E8A-4258-835E-D67A6C4D7556}" type="presOf" srcId="{398B4BFA-5309-4453-A8AF-6D0F1C508C16}" destId="{13665722-CFFD-4CDB-B1E3-4544A3172046}" srcOrd="0" destOrd="0" presId="urn:microsoft.com/office/officeart/2005/8/layout/hChevron3"/>
    <dgm:cxn modelId="{93DF5CD3-0862-47D2-80E1-8A57F3FEA0B8}" type="presOf" srcId="{92D21FF9-5791-4F43-A386-09DC456F8B67}" destId="{A717DDE3-5AD3-4ED2-8E60-044B60CB8987}" srcOrd="0" destOrd="0" presId="urn:microsoft.com/office/officeart/2005/8/layout/hChevron3"/>
    <dgm:cxn modelId="{F5FF32E1-59A6-4CC0-AADE-BE651A15437C}" type="presOf" srcId="{BDBF4CFC-AC5E-4CB5-BD0D-983704064A59}" destId="{54DB96DE-2CE8-4A46-9266-A2E93EF8854D}" srcOrd="0" destOrd="0" presId="urn:microsoft.com/office/officeart/2005/8/layout/hChevron3"/>
    <dgm:cxn modelId="{7009FABC-75F8-46DF-AD94-0D1F41CF122B}" type="presParOf" srcId="{54DB96DE-2CE8-4A46-9266-A2E93EF8854D}" destId="{13665722-CFFD-4CDB-B1E3-4544A3172046}" srcOrd="0" destOrd="0" presId="urn:microsoft.com/office/officeart/2005/8/layout/hChevron3"/>
    <dgm:cxn modelId="{C153130C-DC74-4852-87FF-87D28FEC428E}" type="presParOf" srcId="{54DB96DE-2CE8-4A46-9266-A2E93EF8854D}" destId="{348F1D7B-E38F-41A8-BD61-A4331C516224}" srcOrd="1" destOrd="0" presId="urn:microsoft.com/office/officeart/2005/8/layout/hChevron3"/>
    <dgm:cxn modelId="{08CDD4C0-07E4-4FEF-93E4-B7476903CCA0}" type="presParOf" srcId="{54DB96DE-2CE8-4A46-9266-A2E93EF8854D}" destId="{85E653D0-4104-4AD5-A680-68173B540829}" srcOrd="2" destOrd="0" presId="urn:microsoft.com/office/officeart/2005/8/layout/hChevron3"/>
    <dgm:cxn modelId="{B848DE01-2768-4B58-9B0A-958C847B7FF1}" type="presParOf" srcId="{54DB96DE-2CE8-4A46-9266-A2E93EF8854D}" destId="{2972E5CC-3366-418C-9F9B-8AD4DF3AAF99}" srcOrd="3" destOrd="0" presId="urn:microsoft.com/office/officeart/2005/8/layout/hChevron3"/>
    <dgm:cxn modelId="{53E9237F-F728-4DEE-8651-CA9BAE05BE92}" type="presParOf" srcId="{54DB96DE-2CE8-4A46-9266-A2E93EF8854D}" destId="{A717DDE3-5AD3-4ED2-8E60-044B60CB898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E6A7-1059-40EF-8782-A375873CA60C}">
      <dsp:nvSpPr>
        <dsp:cNvPr id="0" name=""/>
        <dsp:cNvSpPr/>
      </dsp:nvSpPr>
      <dsp:spPr>
        <a:xfrm>
          <a:off x="0" y="493637"/>
          <a:ext cx="1954693" cy="195466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latin typeface="+mj-lt"/>
            </a:rPr>
            <a:t>Saint</a:t>
          </a:r>
        </a:p>
      </dsp:txBody>
      <dsp:txXfrm>
        <a:off x="286258" y="779891"/>
        <a:ext cx="1382177" cy="1382157"/>
      </dsp:txXfrm>
    </dsp:sp>
    <dsp:sp modelId="{C144E173-2D01-451E-A9A0-4386E85D03C6}">
      <dsp:nvSpPr>
        <dsp:cNvPr id="0" name=""/>
        <dsp:cNvSpPr/>
      </dsp:nvSpPr>
      <dsp:spPr>
        <a:xfrm>
          <a:off x="1006097" y="1797291"/>
          <a:ext cx="1954693" cy="195466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latin typeface="+mj-lt"/>
            </a:rPr>
            <a:t>Sinner</a:t>
          </a:r>
        </a:p>
      </dsp:txBody>
      <dsp:txXfrm>
        <a:off x="1292355" y="2083545"/>
        <a:ext cx="1382177" cy="1382157"/>
      </dsp:txXfrm>
    </dsp:sp>
    <dsp:sp modelId="{8D9D235F-2EC6-4470-952E-06FFE08A39B2}">
      <dsp:nvSpPr>
        <dsp:cNvPr id="0" name=""/>
        <dsp:cNvSpPr/>
      </dsp:nvSpPr>
      <dsp:spPr>
        <a:xfrm>
          <a:off x="2011005" y="493637"/>
          <a:ext cx="1954693" cy="195466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kern="1200" dirty="0">
              <a:solidFill>
                <a:prstClr val="black"/>
              </a:solidFill>
              <a:effectLst/>
              <a:latin typeface="+mj-lt"/>
              <a:ea typeface="+mn-ea"/>
              <a:cs typeface="+mn-cs"/>
            </a:rPr>
            <a:t>Sufferer</a:t>
          </a:r>
        </a:p>
      </dsp:txBody>
      <dsp:txXfrm>
        <a:off x="2297263" y="779891"/>
        <a:ext cx="1382177" cy="1382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E6A7-1059-40EF-8782-A375873CA60C}">
      <dsp:nvSpPr>
        <dsp:cNvPr id="0" name=""/>
        <dsp:cNvSpPr/>
      </dsp:nvSpPr>
      <dsp:spPr>
        <a:xfrm>
          <a:off x="0" y="344638"/>
          <a:ext cx="1919200" cy="191917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The world</a:t>
          </a:r>
        </a:p>
      </dsp:txBody>
      <dsp:txXfrm>
        <a:off x="281060" y="625694"/>
        <a:ext cx="1357080" cy="1357060"/>
      </dsp:txXfrm>
    </dsp:sp>
    <dsp:sp modelId="{C144E173-2D01-451E-A9A0-4386E85D03C6}">
      <dsp:nvSpPr>
        <dsp:cNvPr id="0" name=""/>
        <dsp:cNvSpPr/>
      </dsp:nvSpPr>
      <dsp:spPr>
        <a:xfrm>
          <a:off x="987829" y="1624620"/>
          <a:ext cx="1919200" cy="191917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The devil</a:t>
          </a:r>
        </a:p>
      </dsp:txBody>
      <dsp:txXfrm>
        <a:off x="1268889" y="1905676"/>
        <a:ext cx="1357080" cy="1357060"/>
      </dsp:txXfrm>
    </dsp:sp>
    <dsp:sp modelId="{62B12B41-2171-4736-9D34-2A6473661FFB}">
      <dsp:nvSpPr>
        <dsp:cNvPr id="0" name=""/>
        <dsp:cNvSpPr/>
      </dsp:nvSpPr>
      <dsp:spPr>
        <a:xfrm>
          <a:off x="1974490" y="344638"/>
          <a:ext cx="1919200" cy="191917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j-lt"/>
            </a:rPr>
            <a:t>The flesh </a:t>
          </a:r>
        </a:p>
      </dsp:txBody>
      <dsp:txXfrm>
        <a:off x="2255550" y="625694"/>
        <a:ext cx="1357080" cy="1357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D5ECF-EF0F-4F36-BCFF-8EE60CD0807E}">
      <dsp:nvSpPr>
        <dsp:cNvPr id="0" name=""/>
        <dsp:cNvSpPr/>
      </dsp:nvSpPr>
      <dsp:spPr>
        <a:xfrm rot="5400000">
          <a:off x="749765" y="1205395"/>
          <a:ext cx="1022551" cy="116413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174C060-33EC-4320-B56E-059B88D47827}">
      <dsp:nvSpPr>
        <dsp:cNvPr id="0" name=""/>
        <dsp:cNvSpPr/>
      </dsp:nvSpPr>
      <dsp:spPr>
        <a:xfrm>
          <a:off x="2056" y="71876"/>
          <a:ext cx="2674965" cy="1204907"/>
        </a:xfrm>
        <a:prstGeom prst="roundRect">
          <a:avLst>
            <a:gd name="adj" fmla="val 1667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Nova Cond Light" panose="020B0306020202020204" pitchFamily="34" charset="0"/>
              <a:ea typeface="+mn-ea"/>
              <a:cs typeface="+mn-cs"/>
            </a:rPr>
            <a:t>Creation</a:t>
          </a:r>
        </a:p>
      </dsp:txBody>
      <dsp:txXfrm>
        <a:off x="60885" y="130705"/>
        <a:ext cx="2557307" cy="1087249"/>
      </dsp:txXfrm>
    </dsp:sp>
    <dsp:sp modelId="{6A6A1908-6DC5-43C6-A2EB-412E61328FCC}">
      <dsp:nvSpPr>
        <dsp:cNvPr id="0" name=""/>
        <dsp:cNvSpPr/>
      </dsp:nvSpPr>
      <dsp:spPr>
        <a:xfrm>
          <a:off x="2707410" y="330201"/>
          <a:ext cx="2180671" cy="97385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Image bearers</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Male &amp; female</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Embodied</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Relational</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Worshippers</a:t>
          </a:r>
        </a:p>
        <a:p>
          <a:pPr marL="171450" lvl="1" indent="-171450" algn="l" defTabSz="800100">
            <a:lnSpc>
              <a:spcPct val="90000"/>
            </a:lnSpc>
            <a:spcBef>
              <a:spcPct val="0"/>
            </a:spcBef>
            <a:spcAft>
              <a:spcPct val="15000"/>
            </a:spcAft>
            <a:buChar char="•"/>
          </a:pPr>
          <a:endParaRPr lang="en-GB" sz="1800" b="1" kern="1200" dirty="0">
            <a:solidFill>
              <a:prstClr val="black">
                <a:hueOff val="0"/>
                <a:satOff val="0"/>
                <a:lumOff val="0"/>
                <a:alphaOff val="0"/>
              </a:prstClr>
            </a:solidFill>
            <a:latin typeface="Arial Nova Cond Light" panose="020B0306020202020204" pitchFamily="34" charset="0"/>
            <a:ea typeface="+mn-ea"/>
            <a:cs typeface="+mn-cs"/>
          </a:endParaRPr>
        </a:p>
      </dsp:txBody>
      <dsp:txXfrm>
        <a:off x="2707410" y="330201"/>
        <a:ext cx="2180671" cy="973858"/>
      </dsp:txXfrm>
    </dsp:sp>
    <dsp:sp modelId="{2B02FE81-BD2F-4B98-A604-DDD8344CED7B}">
      <dsp:nvSpPr>
        <dsp:cNvPr id="0" name=""/>
        <dsp:cNvSpPr/>
      </dsp:nvSpPr>
      <dsp:spPr>
        <a:xfrm rot="5400000">
          <a:off x="2561655" y="2558903"/>
          <a:ext cx="1022551" cy="116413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5C9CB9F-F8E0-4C35-B17E-46E7A9F45EF8}">
      <dsp:nvSpPr>
        <dsp:cNvPr id="0" name=""/>
        <dsp:cNvSpPr/>
      </dsp:nvSpPr>
      <dsp:spPr>
        <a:xfrm>
          <a:off x="1881011" y="1425384"/>
          <a:ext cx="2540836" cy="1204907"/>
        </a:xfrm>
        <a:prstGeom prst="roundRect">
          <a:avLst>
            <a:gd name="adj" fmla="val 1667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Nova Cond Light" panose="020B0306020202020204" pitchFamily="34" charset="0"/>
              <a:ea typeface="+mn-ea"/>
              <a:cs typeface="+mn-cs"/>
            </a:rPr>
            <a:t>Fall</a:t>
          </a:r>
        </a:p>
      </dsp:txBody>
      <dsp:txXfrm>
        <a:off x="1939840" y="1484213"/>
        <a:ext cx="2423178" cy="1087249"/>
      </dsp:txXfrm>
    </dsp:sp>
    <dsp:sp modelId="{ABA8D616-7EDD-44AE-9B7C-014BDC017060}">
      <dsp:nvSpPr>
        <dsp:cNvPr id="0" name=""/>
        <dsp:cNvSpPr/>
      </dsp:nvSpPr>
      <dsp:spPr>
        <a:xfrm>
          <a:off x="4566318" y="1399499"/>
          <a:ext cx="2004407" cy="97385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Distorted image bearers</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Tempted</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We sin</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We suffer</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We worship idols</a:t>
          </a:r>
        </a:p>
      </dsp:txBody>
      <dsp:txXfrm>
        <a:off x="4566318" y="1399499"/>
        <a:ext cx="2004407" cy="973858"/>
      </dsp:txXfrm>
    </dsp:sp>
    <dsp:sp modelId="{DFD83E6E-9729-4B90-9E0F-CE3B8433001C}">
      <dsp:nvSpPr>
        <dsp:cNvPr id="0" name=""/>
        <dsp:cNvSpPr/>
      </dsp:nvSpPr>
      <dsp:spPr>
        <a:xfrm rot="5400000">
          <a:off x="4295102" y="3912411"/>
          <a:ext cx="1022551" cy="116413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ACB710E-01D7-41C0-8BAD-761514D62836}">
      <dsp:nvSpPr>
        <dsp:cNvPr id="0" name=""/>
        <dsp:cNvSpPr/>
      </dsp:nvSpPr>
      <dsp:spPr>
        <a:xfrm>
          <a:off x="3808009" y="2711477"/>
          <a:ext cx="2249820" cy="1204907"/>
        </a:xfrm>
        <a:prstGeom prst="roundRect">
          <a:avLst>
            <a:gd name="adj" fmla="val 1667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Nova Cond Light" panose="020B0306020202020204" pitchFamily="34" charset="0"/>
              <a:ea typeface="+mn-ea"/>
              <a:cs typeface="+mn-cs"/>
            </a:rPr>
            <a:t>Redemption</a:t>
          </a:r>
        </a:p>
      </dsp:txBody>
      <dsp:txXfrm>
        <a:off x="3866838" y="2770306"/>
        <a:ext cx="2132162" cy="1087249"/>
      </dsp:txXfrm>
    </dsp:sp>
    <dsp:sp modelId="{8221381F-D30F-4A2D-8CA2-EA77CAAECEEF}">
      <dsp:nvSpPr>
        <dsp:cNvPr id="0" name=""/>
        <dsp:cNvSpPr/>
      </dsp:nvSpPr>
      <dsp:spPr>
        <a:xfrm>
          <a:off x="6066880" y="2792273"/>
          <a:ext cx="2373123" cy="97385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A child of God</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New creations ‘In Christ’</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Pursued and chosen</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Being changed</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Free &amp; secure</a:t>
          </a:r>
        </a:p>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Tested</a:t>
          </a:r>
        </a:p>
      </dsp:txBody>
      <dsp:txXfrm>
        <a:off x="6066880" y="2792273"/>
        <a:ext cx="2373123" cy="973858"/>
      </dsp:txXfrm>
    </dsp:sp>
    <dsp:sp modelId="{8A1FD2D0-E8BC-48B6-B76A-23EC626D9B37}">
      <dsp:nvSpPr>
        <dsp:cNvPr id="0" name=""/>
        <dsp:cNvSpPr/>
      </dsp:nvSpPr>
      <dsp:spPr>
        <a:xfrm>
          <a:off x="5638920" y="4290735"/>
          <a:ext cx="2247462" cy="1204907"/>
        </a:xfrm>
        <a:prstGeom prst="roundRect">
          <a:avLst>
            <a:gd name="adj" fmla="val 1667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Arial Nova Cond Light" panose="020B0306020202020204" pitchFamily="34" charset="0"/>
              <a:ea typeface="+mn-ea"/>
              <a:cs typeface="+mn-cs"/>
            </a:rPr>
            <a:t>Glorification</a:t>
          </a:r>
        </a:p>
      </dsp:txBody>
      <dsp:txXfrm>
        <a:off x="5697749" y="4349564"/>
        <a:ext cx="2129804" cy="1087249"/>
      </dsp:txXfrm>
    </dsp:sp>
    <dsp:sp modelId="{185DE3C0-0294-41AA-9B19-88666CD6C53F}">
      <dsp:nvSpPr>
        <dsp:cNvPr id="0" name=""/>
        <dsp:cNvSpPr/>
      </dsp:nvSpPr>
      <dsp:spPr>
        <a:xfrm>
          <a:off x="7756257" y="4163651"/>
          <a:ext cx="990241" cy="1520359"/>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Arial Nova Cond Light" panose="020B0306020202020204" pitchFamily="34" charset="0"/>
              <a:ea typeface="+mn-ea"/>
              <a:cs typeface="+mn-cs"/>
            </a:rPr>
            <a:t>We will be like Him in the New Creation</a:t>
          </a:r>
        </a:p>
      </dsp:txBody>
      <dsp:txXfrm>
        <a:off x="7756257" y="4163651"/>
        <a:ext cx="990241" cy="1520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5722-CFFD-4CDB-B1E3-4544A3172046}">
      <dsp:nvSpPr>
        <dsp:cNvPr id="0" name=""/>
        <dsp:cNvSpPr/>
      </dsp:nvSpPr>
      <dsp:spPr>
        <a:xfrm>
          <a:off x="2700" y="83310"/>
          <a:ext cx="2361132" cy="9444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dirty="0"/>
            <a:t>Preference</a:t>
          </a:r>
        </a:p>
      </dsp:txBody>
      <dsp:txXfrm>
        <a:off x="2700" y="83310"/>
        <a:ext cx="2125019" cy="944452"/>
      </dsp:txXfrm>
    </dsp:sp>
    <dsp:sp modelId="{85E653D0-4104-4AD5-A680-68173B540829}">
      <dsp:nvSpPr>
        <dsp:cNvPr id="0" name=""/>
        <dsp:cNvSpPr/>
      </dsp:nvSpPr>
      <dsp:spPr>
        <a:xfrm>
          <a:off x="1891605" y="83310"/>
          <a:ext cx="2361132" cy="94445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dirty="0"/>
            <a:t>Need</a:t>
          </a:r>
        </a:p>
      </dsp:txBody>
      <dsp:txXfrm>
        <a:off x="2363831" y="83310"/>
        <a:ext cx="1416680" cy="944452"/>
      </dsp:txXfrm>
    </dsp:sp>
    <dsp:sp modelId="{A717DDE3-5AD3-4ED2-8E60-044B60CB8987}">
      <dsp:nvSpPr>
        <dsp:cNvPr id="0" name=""/>
        <dsp:cNvSpPr/>
      </dsp:nvSpPr>
      <dsp:spPr>
        <a:xfrm>
          <a:off x="3780511" y="83310"/>
          <a:ext cx="2361132" cy="94445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dirty="0"/>
            <a:t>Demand</a:t>
          </a:r>
        </a:p>
      </dsp:txBody>
      <dsp:txXfrm>
        <a:off x="4252737" y="83310"/>
        <a:ext cx="1416680" cy="94445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1094"/>
          </a:xfrm>
          <a:prstGeom prst="rect">
            <a:avLst/>
          </a:prstGeom>
        </p:spPr>
        <p:txBody>
          <a:bodyPr vert="horz" lIns="96631" tIns="48315" rIns="96631" bIns="48315" rtlCol="0"/>
          <a:lstStyle>
            <a:lvl1pPr algn="l">
              <a:defRPr sz="1200"/>
            </a:lvl1pPr>
          </a:lstStyle>
          <a:p>
            <a:endParaRPr lang="en-GB"/>
          </a:p>
        </p:txBody>
      </p:sp>
      <p:sp>
        <p:nvSpPr>
          <p:cNvPr id="3" name="Date Placeholder 2"/>
          <p:cNvSpPr>
            <a:spLocks noGrp="1"/>
          </p:cNvSpPr>
          <p:nvPr>
            <p:ph type="dt" sz="quarter" idx="1"/>
          </p:nvPr>
        </p:nvSpPr>
        <p:spPr>
          <a:xfrm>
            <a:off x="3902598" y="1"/>
            <a:ext cx="2985558" cy="501094"/>
          </a:xfrm>
          <a:prstGeom prst="rect">
            <a:avLst/>
          </a:prstGeom>
        </p:spPr>
        <p:txBody>
          <a:bodyPr vert="horz" lIns="96631" tIns="48315" rIns="96631" bIns="48315" rtlCol="0"/>
          <a:lstStyle>
            <a:lvl1pPr algn="r">
              <a:defRPr sz="1200"/>
            </a:lvl1pPr>
          </a:lstStyle>
          <a:p>
            <a:fld id="{148337D7-D4A2-4BE6-9CB2-892B6A5D0988}" type="datetimeFigureOut">
              <a:rPr lang="en-GB" smtClean="0"/>
              <a:pPr/>
              <a:t>12/02/2019</a:t>
            </a:fld>
            <a:endParaRPr lang="en-GB"/>
          </a:p>
        </p:txBody>
      </p:sp>
      <p:sp>
        <p:nvSpPr>
          <p:cNvPr id="4" name="Footer Placeholder 3"/>
          <p:cNvSpPr>
            <a:spLocks noGrp="1"/>
          </p:cNvSpPr>
          <p:nvPr>
            <p:ph type="ftr" sz="quarter" idx="2"/>
          </p:nvPr>
        </p:nvSpPr>
        <p:spPr>
          <a:xfrm>
            <a:off x="1" y="9519055"/>
            <a:ext cx="2985558" cy="501094"/>
          </a:xfrm>
          <a:prstGeom prst="rect">
            <a:avLst/>
          </a:prstGeom>
        </p:spPr>
        <p:txBody>
          <a:bodyPr vert="horz" lIns="96631" tIns="48315" rIns="96631" bIns="48315" rtlCol="0" anchor="b"/>
          <a:lstStyle>
            <a:lvl1pPr algn="l">
              <a:defRPr sz="1200"/>
            </a:lvl1pPr>
          </a:lstStyle>
          <a:p>
            <a:endParaRPr lang="en-GB"/>
          </a:p>
        </p:txBody>
      </p:sp>
      <p:sp>
        <p:nvSpPr>
          <p:cNvPr id="5" name="Slide Number Placeholder 4"/>
          <p:cNvSpPr>
            <a:spLocks noGrp="1"/>
          </p:cNvSpPr>
          <p:nvPr>
            <p:ph type="sldNum" sz="quarter" idx="3"/>
          </p:nvPr>
        </p:nvSpPr>
        <p:spPr>
          <a:xfrm>
            <a:off x="3902598" y="9519055"/>
            <a:ext cx="2985558" cy="501094"/>
          </a:xfrm>
          <a:prstGeom prst="rect">
            <a:avLst/>
          </a:prstGeom>
        </p:spPr>
        <p:txBody>
          <a:bodyPr vert="horz" lIns="96631" tIns="48315" rIns="96631" bIns="48315" rtlCol="0" anchor="b"/>
          <a:lstStyle>
            <a:lvl1pPr algn="r">
              <a:defRPr sz="1200"/>
            </a:lvl1pPr>
          </a:lstStyle>
          <a:p>
            <a:fld id="{EFA15FE8-8782-4456-990A-E4AC14FBE3F4}" type="slidenum">
              <a:rPr lang="en-GB" smtClean="0"/>
              <a:pPr/>
              <a:t>‹#›</a:t>
            </a:fld>
            <a:endParaRPr lang="en-GB"/>
          </a:p>
        </p:txBody>
      </p:sp>
    </p:spTree>
    <p:extLst>
      <p:ext uri="{BB962C8B-B14F-4D97-AF65-F5344CB8AC3E}">
        <p14:creationId xmlns:p14="http://schemas.microsoft.com/office/powerpoint/2010/main" val="9660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1094"/>
          </a:xfrm>
          <a:prstGeom prst="rect">
            <a:avLst/>
          </a:prstGeom>
        </p:spPr>
        <p:txBody>
          <a:bodyPr vert="horz" lIns="96631" tIns="48315" rIns="96631" bIns="48315" rtlCol="0"/>
          <a:lstStyle>
            <a:lvl1pPr algn="l">
              <a:defRPr sz="1200"/>
            </a:lvl1pPr>
          </a:lstStyle>
          <a:p>
            <a:endParaRPr lang="en-GB"/>
          </a:p>
        </p:txBody>
      </p:sp>
      <p:sp>
        <p:nvSpPr>
          <p:cNvPr id="3" name="Date Placeholder 2"/>
          <p:cNvSpPr>
            <a:spLocks noGrp="1"/>
          </p:cNvSpPr>
          <p:nvPr>
            <p:ph type="dt" idx="1"/>
          </p:nvPr>
        </p:nvSpPr>
        <p:spPr>
          <a:xfrm>
            <a:off x="3902598" y="1"/>
            <a:ext cx="2985558" cy="501094"/>
          </a:xfrm>
          <a:prstGeom prst="rect">
            <a:avLst/>
          </a:prstGeom>
        </p:spPr>
        <p:txBody>
          <a:bodyPr vert="horz" lIns="96631" tIns="48315" rIns="96631" bIns="48315" rtlCol="0"/>
          <a:lstStyle>
            <a:lvl1pPr algn="r">
              <a:defRPr sz="1200"/>
            </a:lvl1pPr>
          </a:lstStyle>
          <a:p>
            <a:fld id="{085679E8-92BC-48BE-AE7C-454CBE8F9A7E}" type="datetimeFigureOut">
              <a:rPr lang="en-GB" smtClean="0"/>
              <a:pPr/>
              <a:t>12/02/2019</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31" tIns="48315" rIns="96631" bIns="48315" rtlCol="0" anchor="ctr"/>
          <a:lstStyle/>
          <a:p>
            <a:endParaRPr lang="en-GB"/>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1" tIns="48315" rIns="96631" bIns="483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9055"/>
            <a:ext cx="2985558" cy="501094"/>
          </a:xfrm>
          <a:prstGeom prst="rect">
            <a:avLst/>
          </a:prstGeom>
        </p:spPr>
        <p:txBody>
          <a:bodyPr vert="horz" lIns="96631" tIns="48315" rIns="96631" bIns="48315"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9055"/>
            <a:ext cx="2985558" cy="501094"/>
          </a:xfrm>
          <a:prstGeom prst="rect">
            <a:avLst/>
          </a:prstGeom>
        </p:spPr>
        <p:txBody>
          <a:bodyPr vert="horz" lIns="96631" tIns="48315" rIns="96631" bIns="48315" rtlCol="0" anchor="b"/>
          <a:lstStyle>
            <a:lvl1pPr algn="r">
              <a:defRPr sz="1200"/>
            </a:lvl1pPr>
          </a:lstStyle>
          <a:p>
            <a:fld id="{FE7933E7-0171-46ED-B04F-EA7506111702}" type="slidenum">
              <a:rPr lang="en-GB" smtClean="0"/>
              <a:pPr/>
              <a:t>‹#›</a:t>
            </a:fld>
            <a:endParaRPr lang="en-GB"/>
          </a:p>
        </p:txBody>
      </p:sp>
    </p:spTree>
    <p:extLst>
      <p:ext uri="{BB962C8B-B14F-4D97-AF65-F5344CB8AC3E}">
        <p14:creationId xmlns:p14="http://schemas.microsoft.com/office/powerpoint/2010/main" val="178035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467716">
              <a:defRPr/>
            </a:pPr>
            <a:fld id="{FE7933E7-0171-46ED-B04F-EA7506111702}" type="slidenum">
              <a:rPr lang="en-GB">
                <a:solidFill>
                  <a:prstClr val="black"/>
                </a:solidFill>
                <a:latin typeface="Calibri"/>
              </a:rPr>
              <a:pPr defTabSz="467716">
                <a:defRPr/>
              </a:pPr>
              <a:t>1</a:t>
            </a:fld>
            <a:endParaRPr lang="en-GB">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7933E7-0171-46ED-B04F-EA7506111702}" type="slidenum">
              <a:rPr lang="en-GB" smtClean="0"/>
              <a:pPr/>
              <a:t>22</a:t>
            </a:fld>
            <a:endParaRPr lang="en-GB"/>
          </a:p>
        </p:txBody>
      </p:sp>
    </p:spTree>
    <p:extLst>
      <p:ext uri="{BB962C8B-B14F-4D97-AF65-F5344CB8AC3E}">
        <p14:creationId xmlns:p14="http://schemas.microsoft.com/office/powerpoint/2010/main" val="255224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7933E7-0171-46ED-B04F-EA7506111702}" type="slidenum">
              <a:rPr lang="en-GB" smtClean="0"/>
              <a:pPr/>
              <a:t>24</a:t>
            </a:fld>
            <a:endParaRPr lang="en-GB"/>
          </a:p>
        </p:txBody>
      </p:sp>
    </p:spTree>
    <p:extLst>
      <p:ext uri="{BB962C8B-B14F-4D97-AF65-F5344CB8AC3E}">
        <p14:creationId xmlns:p14="http://schemas.microsoft.com/office/powerpoint/2010/main" val="48734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7933E7-0171-46ED-B04F-EA7506111702}" type="slidenum">
              <a:rPr lang="en-GB" smtClean="0"/>
              <a:pPr/>
              <a:t>28</a:t>
            </a:fld>
            <a:endParaRPr lang="en-GB"/>
          </a:p>
        </p:txBody>
      </p:sp>
    </p:spTree>
    <p:extLst>
      <p:ext uri="{BB962C8B-B14F-4D97-AF65-F5344CB8AC3E}">
        <p14:creationId xmlns:p14="http://schemas.microsoft.com/office/powerpoint/2010/main" val="340609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467716">
              <a:defRPr/>
            </a:pPr>
            <a:fld id="{FE7933E7-0171-46ED-B04F-EA7506111702}" type="slidenum">
              <a:rPr lang="en-GB">
                <a:solidFill>
                  <a:prstClr val="black"/>
                </a:solidFill>
                <a:latin typeface="Calibri"/>
              </a:rPr>
              <a:pPr defTabSz="467716">
                <a:defRPr/>
              </a:pPr>
              <a:t>2</a:t>
            </a:fld>
            <a:endParaRPr lang="en-GB">
              <a:solidFill>
                <a:prstClr val="black"/>
              </a:solidFill>
              <a:latin typeface="Calibri"/>
            </a:endParaRPr>
          </a:p>
        </p:txBody>
      </p:sp>
    </p:spTree>
    <p:extLst>
      <p:ext uri="{BB962C8B-B14F-4D97-AF65-F5344CB8AC3E}">
        <p14:creationId xmlns:p14="http://schemas.microsoft.com/office/powerpoint/2010/main" val="30493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7933E7-0171-46ED-B04F-EA7506111702}" type="slidenum">
              <a:rPr lang="en-GB" smtClean="0"/>
              <a:pPr/>
              <a:t>6</a:t>
            </a:fld>
            <a:endParaRPr lang="en-GB"/>
          </a:p>
        </p:txBody>
      </p:sp>
    </p:spTree>
    <p:extLst>
      <p:ext uri="{BB962C8B-B14F-4D97-AF65-F5344CB8AC3E}">
        <p14:creationId xmlns:p14="http://schemas.microsoft.com/office/powerpoint/2010/main" val="20914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7933E7-0171-46ED-B04F-EA7506111702}" type="slidenum">
              <a:rPr lang="en-GB" smtClean="0"/>
              <a:pPr/>
              <a:t>12</a:t>
            </a:fld>
            <a:endParaRPr lang="en-GB"/>
          </a:p>
        </p:txBody>
      </p:sp>
    </p:spTree>
    <p:extLst>
      <p:ext uri="{BB962C8B-B14F-4D97-AF65-F5344CB8AC3E}">
        <p14:creationId xmlns:p14="http://schemas.microsoft.com/office/powerpoint/2010/main" val="9166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7933E7-0171-46ED-B04F-EA7506111702}" type="slidenum">
              <a:rPr lang="en-GB" smtClean="0"/>
              <a:pPr/>
              <a:t>13</a:t>
            </a:fld>
            <a:endParaRPr lang="en-GB"/>
          </a:p>
        </p:txBody>
      </p:sp>
    </p:spTree>
    <p:extLst>
      <p:ext uri="{BB962C8B-B14F-4D97-AF65-F5344CB8AC3E}">
        <p14:creationId xmlns:p14="http://schemas.microsoft.com/office/powerpoint/2010/main" val="393536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7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467716">
              <a:defRPr/>
            </a:pPr>
            <a:fld id="{FE7933E7-0171-46ED-B04F-EA7506111702}" type="slidenum">
              <a:rPr lang="en-GB">
                <a:solidFill>
                  <a:prstClr val="black"/>
                </a:solidFill>
                <a:latin typeface="Calibri"/>
              </a:rPr>
              <a:pPr defTabSz="467716">
                <a:defRPr/>
              </a:pPr>
              <a:t>16</a:t>
            </a:fld>
            <a:endParaRPr lang="en-GB">
              <a:solidFill>
                <a:prstClr val="black"/>
              </a:solidFill>
              <a:latin typeface="Calibri"/>
            </a:endParaRPr>
          </a:p>
        </p:txBody>
      </p:sp>
    </p:spTree>
    <p:extLst>
      <p:ext uri="{BB962C8B-B14F-4D97-AF65-F5344CB8AC3E}">
        <p14:creationId xmlns:p14="http://schemas.microsoft.com/office/powerpoint/2010/main" val="241107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7933E7-0171-46ED-B04F-EA7506111702}" type="slidenum">
              <a:rPr lang="en-GB" smtClean="0"/>
              <a:pPr/>
              <a:t>17</a:t>
            </a:fld>
            <a:endParaRPr lang="en-GB"/>
          </a:p>
        </p:txBody>
      </p:sp>
    </p:spTree>
    <p:extLst>
      <p:ext uri="{BB962C8B-B14F-4D97-AF65-F5344CB8AC3E}">
        <p14:creationId xmlns:p14="http://schemas.microsoft.com/office/powerpoint/2010/main" val="37617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7933E7-0171-46ED-B04F-EA7506111702}" type="slidenum">
              <a:rPr lang="en-GB" smtClean="0"/>
              <a:pPr/>
              <a:t>18</a:t>
            </a:fld>
            <a:endParaRPr lang="en-GB"/>
          </a:p>
        </p:txBody>
      </p:sp>
    </p:spTree>
    <p:extLst>
      <p:ext uri="{BB962C8B-B14F-4D97-AF65-F5344CB8AC3E}">
        <p14:creationId xmlns:p14="http://schemas.microsoft.com/office/powerpoint/2010/main" val="412048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E7933E7-0171-46ED-B04F-EA7506111702}" type="slidenum">
              <a:rPr lang="en-GB" smtClean="0"/>
              <a:pPr/>
              <a:t>19</a:t>
            </a:fld>
            <a:endParaRPr lang="en-GB"/>
          </a:p>
        </p:txBody>
      </p:sp>
    </p:spTree>
    <p:extLst>
      <p:ext uri="{BB962C8B-B14F-4D97-AF65-F5344CB8AC3E}">
        <p14:creationId xmlns:p14="http://schemas.microsoft.com/office/powerpoint/2010/main" val="13279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880DB-06DA-4DE7-89C3-456093EB5B71}"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7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26399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23860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18048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5880DB-06DA-4DE7-89C3-456093EB5B71}"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9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400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33697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357537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5804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493683-01B6-4597-A8C9-F295F501AB55}" type="datetimeFigureOut">
              <a:rPr lang="en-GB" smtClean="0"/>
              <a:pPr/>
              <a:t>12/02/2019</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5880DB-06DA-4DE7-89C3-456093EB5B71}" type="slidenum">
              <a:rPr lang="en-GB" smtClean="0"/>
              <a:pPr/>
              <a:t>‹#›</a:t>
            </a:fld>
            <a:endParaRPr lang="en-GB"/>
          </a:p>
        </p:txBody>
      </p:sp>
    </p:spTree>
    <p:extLst>
      <p:ext uri="{BB962C8B-B14F-4D97-AF65-F5344CB8AC3E}">
        <p14:creationId xmlns:p14="http://schemas.microsoft.com/office/powerpoint/2010/main" val="30250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493683-01B6-4597-A8C9-F295F501AB55}" type="datetimeFigureOut">
              <a:rPr lang="en-GB" smtClean="0"/>
              <a:pPr/>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5880DB-06DA-4DE7-89C3-456093EB5B71}" type="slidenum">
              <a:rPr lang="en-GB" smtClean="0"/>
              <a:pPr/>
              <a:t>‹#›</a:t>
            </a:fld>
            <a:endParaRPr lang="en-GB"/>
          </a:p>
        </p:txBody>
      </p:sp>
    </p:spTree>
    <p:extLst>
      <p:ext uri="{BB962C8B-B14F-4D97-AF65-F5344CB8AC3E}">
        <p14:creationId xmlns:p14="http://schemas.microsoft.com/office/powerpoint/2010/main" val="27609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D3D5B18-CBEF-4729-A18E-F820A95FD511}" type="datetime1">
              <a:rPr lang="en-GB" smtClean="0"/>
              <a:t>12/02/2019</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tbH</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25880DB-06DA-4DE7-89C3-456093EB5B71}"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51086"/>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cef.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mailto:catherine@the-cornerstone.ne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628800"/>
            <a:ext cx="7560840" cy="4248472"/>
          </a:xfrm>
        </p:spPr>
        <p:txBody>
          <a:bodyPr>
            <a:normAutofit lnSpcReduction="10000"/>
          </a:bodyPr>
          <a:lstStyle/>
          <a:p>
            <a:endParaRPr lang="en-GB" sz="2700" b="1" dirty="0">
              <a:latin typeface="Calibri" pitchFamily="34" charset="0"/>
            </a:endParaRPr>
          </a:p>
          <a:p>
            <a:pPr algn="ctr"/>
            <a:r>
              <a:rPr lang="en-GB" sz="7800" b="1" dirty="0">
                <a:ln w="6350">
                  <a:noFill/>
                </a:ln>
                <a:effectLst>
                  <a:outerShdw blurRad="114300" dist="101600" dir="2700000" algn="tl" rotWithShape="0">
                    <a:srgbClr val="000000">
                      <a:alpha val="40000"/>
                    </a:srgbClr>
                  </a:outerShdw>
                </a:effectLst>
                <a:latin typeface="Arial Nova Cond" panose="020B0506020202020204" pitchFamily="34" charset="0"/>
                <a:ea typeface="+mj-ea"/>
                <a:cs typeface="+mj-cs"/>
              </a:rPr>
              <a:t>Anxiety</a:t>
            </a:r>
          </a:p>
          <a:p>
            <a:pPr algn="ctr"/>
            <a:endParaRPr lang="en-GB" sz="6600" b="1" i="1" dirty="0">
              <a:ln w="6350">
                <a:noFill/>
              </a:ln>
              <a:effectLst>
                <a:outerShdw blurRad="114300" dist="101600" dir="2700000" algn="tl" rotWithShape="0">
                  <a:srgbClr val="000000">
                    <a:alpha val="40000"/>
                  </a:srgbClr>
                </a:outerShdw>
              </a:effectLst>
              <a:ea typeface="+mj-ea"/>
              <a:cs typeface="+mj-cs"/>
            </a:endParaRPr>
          </a:p>
          <a:p>
            <a:endParaRPr lang="en-GB" sz="2400" b="1" i="1" dirty="0">
              <a:ln w="6350">
                <a:noFill/>
              </a:ln>
              <a:effectLst>
                <a:outerShdw blurRad="114300" dist="101600" dir="2700000" algn="tl" rotWithShape="0">
                  <a:srgbClr val="000000">
                    <a:alpha val="40000"/>
                  </a:srgbClr>
                </a:outerShdw>
              </a:effectLst>
              <a:ea typeface="+mj-ea"/>
              <a:cs typeface="+mj-cs"/>
            </a:endParaRPr>
          </a:p>
          <a:p>
            <a:pPr algn="ctr"/>
            <a:r>
              <a:rPr lang="en-GB" sz="3200" b="1" dirty="0">
                <a:ln w="6350">
                  <a:noFill/>
                </a:ln>
                <a:latin typeface="Arial Nova Cond" panose="020B0506020202020204" pitchFamily="34" charset="0"/>
                <a:ea typeface="+mj-ea"/>
                <a:cs typeface="+mj-cs"/>
              </a:rPr>
              <a:t>EQUIP network: </a:t>
            </a:r>
          </a:p>
          <a:p>
            <a:pPr algn="ctr"/>
            <a:r>
              <a:rPr lang="en-GB" sz="3200" b="1" dirty="0">
                <a:ln w="6350">
                  <a:noFill/>
                </a:ln>
                <a:latin typeface="Arial Nova Cond" panose="020B0506020202020204" pitchFamily="34" charset="0"/>
                <a:ea typeface="+mj-ea"/>
                <a:cs typeface="+mj-cs"/>
              </a:rPr>
              <a:t>Christian Soul care</a:t>
            </a:r>
          </a:p>
          <a:p>
            <a:pPr algn="ctr"/>
            <a:endParaRPr lang="en-GB" sz="2700" b="1" dirty="0">
              <a:solidFill>
                <a:schemeClr val="tx1"/>
              </a:solidFill>
              <a:latin typeface="Calibri" pitchFamily="34" charset="0"/>
            </a:endParaRPr>
          </a:p>
        </p:txBody>
      </p:sp>
      <p:pic>
        <p:nvPicPr>
          <p:cNvPr id="4" name="Picture 3">
            <a:extLst>
              <a:ext uri="{FF2B5EF4-FFF2-40B4-BE49-F238E27FC236}">
                <a16:creationId xmlns:a16="http://schemas.microsoft.com/office/drawing/2014/main" id="{4BD909CD-A3A5-4910-9C9E-055B65396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48680"/>
            <a:ext cx="3914903" cy="845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4EBD9-2126-4AC7-A263-87A59DE30D88}"/>
              </a:ext>
            </a:extLst>
          </p:cNvPr>
          <p:cNvSpPr>
            <a:spLocks noGrp="1"/>
          </p:cNvSpPr>
          <p:nvPr>
            <p:ph type="title"/>
          </p:nvPr>
        </p:nvSpPr>
        <p:spPr/>
        <p:txBody>
          <a:bodyPr/>
          <a:lstStyle/>
          <a:p>
            <a:r>
              <a:rPr lang="en-GB" dirty="0"/>
              <a:t>Drug effectiveness</a:t>
            </a:r>
          </a:p>
        </p:txBody>
      </p:sp>
      <p:graphicFrame>
        <p:nvGraphicFramePr>
          <p:cNvPr id="7" name="Content Placeholder 6">
            <a:extLst>
              <a:ext uri="{FF2B5EF4-FFF2-40B4-BE49-F238E27FC236}">
                <a16:creationId xmlns:a16="http://schemas.microsoft.com/office/drawing/2014/main" id="{9A3B5391-1BA3-46C2-8E30-B6D777EC2FAE}"/>
              </a:ext>
            </a:extLst>
          </p:cNvPr>
          <p:cNvGraphicFramePr>
            <a:graphicFrameLocks noGrp="1"/>
          </p:cNvGraphicFramePr>
          <p:nvPr>
            <p:ph idx="1"/>
            <p:extLst>
              <p:ext uri="{D42A27DB-BD31-4B8C-83A1-F6EECF244321}">
                <p14:modId xmlns:p14="http://schemas.microsoft.com/office/powerpoint/2010/main" val="860145425"/>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1BFDAECD-8164-44B1-96EF-E78348A4B503}"/>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4610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lstStyle/>
          <a:p>
            <a:r>
              <a:rPr lang="en-GB" dirty="0"/>
              <a:t>Understand the therapy </a:t>
            </a:r>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1"/>
          </p:nvPr>
        </p:nvSpPr>
        <p:spPr/>
        <p:txBody>
          <a:bodyPr numCol="1">
            <a:noAutofit/>
          </a:bodyPr>
          <a:lstStyle/>
          <a:p>
            <a:pPr>
              <a:buFont typeface="Wingdings" panose="05000000000000000000" pitchFamily="2" charset="2"/>
              <a:buChar char="Ø"/>
            </a:pPr>
            <a:r>
              <a:rPr lang="en-GB" sz="2800" dirty="0">
                <a:latin typeface="Arial Nova Cond Light" panose="020B0306020202020204" pitchFamily="34" charset="0"/>
              </a:rPr>
              <a:t>Rejected outright or embraced unquestioningly?</a:t>
            </a:r>
          </a:p>
          <a:p>
            <a:pPr>
              <a:buFont typeface="Wingdings" panose="05000000000000000000" pitchFamily="2" charset="2"/>
              <a:buChar char="Ø"/>
            </a:pPr>
            <a:r>
              <a:rPr lang="en-GB" sz="2800" dirty="0">
                <a:latin typeface="Arial Nova Cond Light" panose="020B0306020202020204" pitchFamily="34" charset="0"/>
              </a:rPr>
              <a:t>CBT &amp; mindfulness are probably the two most commonly referred helps for emotional disorder</a:t>
            </a:r>
          </a:p>
          <a:p>
            <a:pPr>
              <a:buFont typeface="Wingdings" panose="05000000000000000000" pitchFamily="2" charset="2"/>
              <a:buChar char="Ø"/>
            </a:pPr>
            <a:r>
              <a:rPr lang="en-GB" sz="2800" dirty="0">
                <a:latin typeface="Arial Nova Cond Light" panose="020B0306020202020204" pitchFamily="34" charset="0"/>
              </a:rPr>
              <a:t>Can you help someone to wisely consider them biblically?</a:t>
            </a:r>
          </a:p>
          <a:p>
            <a:pPr>
              <a:buFont typeface="Wingdings" panose="05000000000000000000" pitchFamily="2" charset="2"/>
              <a:buChar char="Ø"/>
            </a:pPr>
            <a:r>
              <a:rPr lang="en-GB" sz="2800" dirty="0">
                <a:latin typeface="Arial Nova Cond Light" panose="020B0306020202020204" pitchFamily="34" charset="0"/>
              </a:rPr>
              <a:t>Work alongside medical professionals</a:t>
            </a:r>
          </a:p>
          <a:p>
            <a:pPr>
              <a:buFont typeface="Wingdings" panose="05000000000000000000" pitchFamily="2" charset="2"/>
              <a:buChar char="Ø"/>
            </a:pPr>
            <a:r>
              <a:rPr lang="en-GB" sz="2800" dirty="0">
                <a:latin typeface="Arial Nova Cond Light" panose="020B0306020202020204" pitchFamily="34" charset="0"/>
              </a:rPr>
              <a:t>Have you got the relevant MH numbers in your safeguarding policy?  </a:t>
            </a:r>
          </a:p>
        </p:txBody>
      </p:sp>
    </p:spTree>
    <p:extLst>
      <p:ext uri="{BB962C8B-B14F-4D97-AF65-F5344CB8AC3E}">
        <p14:creationId xmlns:p14="http://schemas.microsoft.com/office/powerpoint/2010/main" val="39891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normAutofit fontScale="90000"/>
          </a:bodyPr>
          <a:lstStyle/>
          <a:p>
            <a:br>
              <a:rPr lang="en-GB" dirty="0"/>
            </a:br>
            <a:br>
              <a:rPr lang="en-GB" dirty="0">
                <a:latin typeface="Arial Nova Cond Light" panose="020B0306020202020204" pitchFamily="34" charset="0"/>
              </a:rPr>
            </a:br>
            <a:r>
              <a:rPr lang="en-GB" dirty="0"/>
              <a:t>Understand the risk</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1"/>
          </p:nvPr>
        </p:nvSpPr>
        <p:spPr>
          <a:xfrm>
            <a:off x="467544" y="1845734"/>
            <a:ext cx="8424935" cy="4535594"/>
          </a:xfrm>
        </p:spPr>
        <p:txBody>
          <a:bodyPr numCol="1">
            <a:noAutofit/>
          </a:bodyPr>
          <a:lstStyle/>
          <a:p>
            <a:pPr>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lvl="0">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marL="0" indent="0">
              <a:buNone/>
            </a:pPr>
            <a:endParaRPr lang="en-GB" dirty="0">
              <a:latin typeface="Arial Nova Cond Light" panose="020B0306020202020204" pitchFamily="34" charset="0"/>
            </a:endParaRPr>
          </a:p>
          <a:p>
            <a:pPr marL="0" indent="0">
              <a:buNone/>
            </a:pPr>
            <a:endParaRPr lang="en-GB" sz="2800" dirty="0">
              <a:latin typeface="Arial Nova Cond Light" panose="020B0306020202020204" pitchFamily="34" charset="0"/>
            </a:endParaRPr>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graphicFrame>
        <p:nvGraphicFramePr>
          <p:cNvPr id="5" name="Table 4">
            <a:extLst>
              <a:ext uri="{FF2B5EF4-FFF2-40B4-BE49-F238E27FC236}">
                <a16:creationId xmlns:a16="http://schemas.microsoft.com/office/drawing/2014/main" id="{E2633821-4711-430A-9DDA-7F05475927CA}"/>
              </a:ext>
            </a:extLst>
          </p:cNvPr>
          <p:cNvGraphicFramePr>
            <a:graphicFrameLocks noGrp="1"/>
          </p:cNvGraphicFramePr>
          <p:nvPr>
            <p:extLst>
              <p:ext uri="{D42A27DB-BD31-4B8C-83A1-F6EECF244321}">
                <p14:modId xmlns:p14="http://schemas.microsoft.com/office/powerpoint/2010/main" val="3985019745"/>
              </p:ext>
            </p:extLst>
          </p:nvPr>
        </p:nvGraphicFramePr>
        <p:xfrm>
          <a:off x="395537" y="1845734"/>
          <a:ext cx="8496942" cy="4129648"/>
        </p:xfrm>
        <a:graphic>
          <a:graphicData uri="http://schemas.openxmlformats.org/drawingml/2006/table">
            <a:tbl>
              <a:tblPr firstRow="1" bandRow="1">
                <a:tableStyleId>{5C22544A-7EE6-4342-B048-85BDC9FD1C3A}</a:tableStyleId>
              </a:tblPr>
              <a:tblGrid>
                <a:gridCol w="2088231">
                  <a:extLst>
                    <a:ext uri="{9D8B030D-6E8A-4147-A177-3AD203B41FA5}">
                      <a16:colId xmlns:a16="http://schemas.microsoft.com/office/drawing/2014/main" val="877131287"/>
                    </a:ext>
                  </a:extLst>
                </a:gridCol>
                <a:gridCol w="6408711">
                  <a:extLst>
                    <a:ext uri="{9D8B030D-6E8A-4147-A177-3AD203B41FA5}">
                      <a16:colId xmlns:a16="http://schemas.microsoft.com/office/drawing/2014/main" val="1458364557"/>
                    </a:ext>
                  </a:extLst>
                </a:gridCol>
              </a:tblGrid>
              <a:tr h="370840">
                <a:tc gridSpan="2">
                  <a:txBody>
                    <a:bodyPr/>
                    <a:lstStyle/>
                    <a:p>
                      <a:pPr algn="ctr"/>
                      <a:r>
                        <a:rPr lang="en-GB" dirty="0">
                          <a:latin typeface="Arial Nova Cond" panose="020B0506020202020204" pitchFamily="34" charset="0"/>
                        </a:rPr>
                        <a:t>Suicide awareness – risk factors   ‘SAD PERSONS’</a:t>
                      </a:r>
                    </a:p>
                  </a:txBody>
                  <a:tcPr/>
                </a:tc>
                <a:tc hMerge="1">
                  <a:txBody>
                    <a:bodyPr/>
                    <a:lstStyle/>
                    <a:p>
                      <a:endParaRPr lang="en-GB" dirty="0"/>
                    </a:p>
                  </a:txBody>
                  <a:tcPr/>
                </a:tc>
                <a:extLst>
                  <a:ext uri="{0D108BD9-81ED-4DB2-BD59-A6C34878D82A}">
                    <a16:rowId xmlns:a16="http://schemas.microsoft.com/office/drawing/2014/main" val="1332971138"/>
                  </a:ext>
                </a:extLst>
              </a:tr>
              <a:tr h="421248">
                <a:tc>
                  <a:txBody>
                    <a:bodyPr/>
                    <a:lstStyle/>
                    <a:p>
                      <a:r>
                        <a:rPr lang="en-GB" dirty="0">
                          <a:latin typeface="Arial Nova Cond Light" panose="020B0306020202020204" pitchFamily="34" charset="0"/>
                        </a:rPr>
                        <a:t>Sex</a:t>
                      </a:r>
                    </a:p>
                  </a:txBody>
                  <a:tcPr/>
                </a:tc>
                <a:tc>
                  <a:txBody>
                    <a:bodyPr/>
                    <a:lstStyle/>
                    <a:p>
                      <a:r>
                        <a:rPr lang="en-GB" dirty="0">
                          <a:latin typeface="Arial Nova Cond Light" panose="020B0306020202020204" pitchFamily="34" charset="0"/>
                        </a:rPr>
                        <a:t>Females are more common (x3) men are more successful (7 out of 10)</a:t>
                      </a:r>
                    </a:p>
                  </a:txBody>
                  <a:tcPr/>
                </a:tc>
                <a:extLst>
                  <a:ext uri="{0D108BD9-81ED-4DB2-BD59-A6C34878D82A}">
                    <a16:rowId xmlns:a16="http://schemas.microsoft.com/office/drawing/2014/main" val="755726570"/>
                  </a:ext>
                </a:extLst>
              </a:tr>
              <a:tr h="370840">
                <a:tc>
                  <a:txBody>
                    <a:bodyPr/>
                    <a:lstStyle/>
                    <a:p>
                      <a:r>
                        <a:rPr lang="en-GB" dirty="0">
                          <a:latin typeface="Arial Nova Cond Light" panose="020B0306020202020204" pitchFamily="34" charset="0"/>
                        </a:rPr>
                        <a:t>Age</a:t>
                      </a:r>
                    </a:p>
                  </a:txBody>
                  <a:tcPr/>
                </a:tc>
                <a:tc>
                  <a:txBody>
                    <a:bodyPr/>
                    <a:lstStyle/>
                    <a:p>
                      <a:r>
                        <a:rPr lang="en-GB" dirty="0">
                          <a:latin typeface="Arial Nova Cond Light" panose="020B0306020202020204" pitchFamily="34" charset="0"/>
                        </a:rPr>
                        <a:t>Adolescents and elderly facing chronic illness</a:t>
                      </a:r>
                    </a:p>
                  </a:txBody>
                  <a:tcPr/>
                </a:tc>
                <a:extLst>
                  <a:ext uri="{0D108BD9-81ED-4DB2-BD59-A6C34878D82A}">
                    <a16:rowId xmlns:a16="http://schemas.microsoft.com/office/drawing/2014/main" val="3917318405"/>
                  </a:ext>
                </a:extLst>
              </a:tr>
              <a:tr h="370840">
                <a:tc>
                  <a:txBody>
                    <a:bodyPr/>
                    <a:lstStyle/>
                    <a:p>
                      <a:r>
                        <a:rPr lang="en-GB" dirty="0">
                          <a:latin typeface="Arial Nova Cond Light" panose="020B0306020202020204" pitchFamily="34" charset="0"/>
                        </a:rPr>
                        <a:t>Depression</a:t>
                      </a:r>
                    </a:p>
                  </a:txBody>
                  <a:tcPr/>
                </a:tc>
                <a:tc>
                  <a:txBody>
                    <a:bodyPr/>
                    <a:lstStyle/>
                    <a:p>
                      <a:r>
                        <a:rPr lang="en-GB" dirty="0">
                          <a:latin typeface="Arial Nova Cond Light" panose="020B0306020202020204" pitchFamily="34" charset="0"/>
                        </a:rPr>
                        <a:t>Or other serious psychiatric diagnosis</a:t>
                      </a:r>
                    </a:p>
                  </a:txBody>
                  <a:tcPr/>
                </a:tc>
                <a:extLst>
                  <a:ext uri="{0D108BD9-81ED-4DB2-BD59-A6C34878D82A}">
                    <a16:rowId xmlns:a16="http://schemas.microsoft.com/office/drawing/2014/main" val="2644114043"/>
                  </a:ext>
                </a:extLst>
              </a:tr>
              <a:tr h="370840">
                <a:tc>
                  <a:txBody>
                    <a:bodyPr/>
                    <a:lstStyle/>
                    <a:p>
                      <a:r>
                        <a:rPr lang="en-GB" b="1" dirty="0">
                          <a:latin typeface="Arial Nova Cond Light" panose="020B0306020202020204" pitchFamily="34" charset="0"/>
                        </a:rPr>
                        <a:t>Previous attempt*</a:t>
                      </a:r>
                    </a:p>
                  </a:txBody>
                  <a:tcPr/>
                </a:tc>
                <a:tc>
                  <a:txBody>
                    <a:bodyPr/>
                    <a:lstStyle/>
                    <a:p>
                      <a:r>
                        <a:rPr lang="en-GB" dirty="0">
                          <a:latin typeface="Arial Nova Cond Light" panose="020B0306020202020204" pitchFamily="34" charset="0"/>
                        </a:rPr>
                        <a:t>Risk is immediately much higher</a:t>
                      </a:r>
                    </a:p>
                  </a:txBody>
                  <a:tcPr/>
                </a:tc>
                <a:extLst>
                  <a:ext uri="{0D108BD9-81ED-4DB2-BD59-A6C34878D82A}">
                    <a16:rowId xmlns:a16="http://schemas.microsoft.com/office/drawing/2014/main" val="1441061216"/>
                  </a:ext>
                </a:extLst>
              </a:tr>
              <a:tr h="370840">
                <a:tc>
                  <a:txBody>
                    <a:bodyPr/>
                    <a:lstStyle/>
                    <a:p>
                      <a:r>
                        <a:rPr lang="en-GB" dirty="0">
                          <a:latin typeface="Arial Nova Cond Light" panose="020B0306020202020204" pitchFamily="34" charset="0"/>
                        </a:rPr>
                        <a:t>Ethanol abuse</a:t>
                      </a:r>
                    </a:p>
                  </a:txBody>
                  <a:tcPr/>
                </a:tc>
                <a:tc>
                  <a:txBody>
                    <a:bodyPr/>
                    <a:lstStyle/>
                    <a:p>
                      <a:r>
                        <a:rPr lang="en-GB" dirty="0">
                          <a:latin typeface="Arial Nova Cond Light" panose="020B0306020202020204" pitchFamily="34" charset="0"/>
                        </a:rPr>
                        <a:t>Alcohol or drug abuse</a:t>
                      </a:r>
                    </a:p>
                  </a:txBody>
                  <a:tcPr/>
                </a:tc>
                <a:extLst>
                  <a:ext uri="{0D108BD9-81ED-4DB2-BD59-A6C34878D82A}">
                    <a16:rowId xmlns:a16="http://schemas.microsoft.com/office/drawing/2014/main" val="2688717557"/>
                  </a:ext>
                </a:extLst>
              </a:tr>
              <a:tr h="370840">
                <a:tc>
                  <a:txBody>
                    <a:bodyPr/>
                    <a:lstStyle/>
                    <a:p>
                      <a:r>
                        <a:rPr lang="en-GB" b="1" dirty="0">
                          <a:latin typeface="Arial Nova Cond Light" panose="020B0306020202020204" pitchFamily="34" charset="0"/>
                        </a:rPr>
                        <a:t>Rational thought*</a:t>
                      </a:r>
                    </a:p>
                  </a:txBody>
                  <a:tcPr/>
                </a:tc>
                <a:tc>
                  <a:txBody>
                    <a:bodyPr/>
                    <a:lstStyle/>
                    <a:p>
                      <a:r>
                        <a:rPr lang="en-GB" dirty="0">
                          <a:latin typeface="Arial Nova Cond Light" panose="020B0306020202020204" pitchFamily="34" charset="0"/>
                        </a:rPr>
                        <a:t>Psychosis or delusions</a:t>
                      </a:r>
                    </a:p>
                  </a:txBody>
                  <a:tcPr/>
                </a:tc>
                <a:extLst>
                  <a:ext uri="{0D108BD9-81ED-4DB2-BD59-A6C34878D82A}">
                    <a16:rowId xmlns:a16="http://schemas.microsoft.com/office/drawing/2014/main" val="106152380"/>
                  </a:ext>
                </a:extLst>
              </a:tr>
              <a:tr h="370840">
                <a:tc>
                  <a:txBody>
                    <a:bodyPr/>
                    <a:lstStyle/>
                    <a:p>
                      <a:r>
                        <a:rPr lang="en-GB" dirty="0">
                          <a:latin typeface="Arial Nova Cond Light" panose="020B0306020202020204" pitchFamily="34" charset="0"/>
                        </a:rPr>
                        <a:t>Social support</a:t>
                      </a:r>
                    </a:p>
                  </a:txBody>
                  <a:tcPr/>
                </a:tc>
                <a:tc>
                  <a:txBody>
                    <a:bodyPr/>
                    <a:lstStyle/>
                    <a:p>
                      <a:r>
                        <a:rPr lang="en-GB" dirty="0">
                          <a:latin typeface="Arial Nova Cond Light" panose="020B0306020202020204" pitchFamily="34" charset="0"/>
                        </a:rPr>
                        <a:t>Person is isolated with little supportive community </a:t>
                      </a:r>
                    </a:p>
                  </a:txBody>
                  <a:tcPr/>
                </a:tc>
                <a:extLst>
                  <a:ext uri="{0D108BD9-81ED-4DB2-BD59-A6C34878D82A}">
                    <a16:rowId xmlns:a16="http://schemas.microsoft.com/office/drawing/2014/main" val="4287194250"/>
                  </a:ext>
                </a:extLst>
              </a:tr>
              <a:tr h="370840">
                <a:tc>
                  <a:txBody>
                    <a:bodyPr/>
                    <a:lstStyle/>
                    <a:p>
                      <a:r>
                        <a:rPr lang="en-GB" b="1" dirty="0">
                          <a:latin typeface="Arial Nova Cond Light" panose="020B0306020202020204" pitchFamily="34" charset="0"/>
                        </a:rPr>
                        <a:t>Organised plan**</a:t>
                      </a:r>
                    </a:p>
                  </a:txBody>
                  <a:tcPr/>
                </a:tc>
                <a:tc>
                  <a:txBody>
                    <a:bodyPr/>
                    <a:lstStyle/>
                    <a:p>
                      <a:r>
                        <a:rPr lang="en-GB" dirty="0">
                          <a:latin typeface="Arial Nova Cond Light" panose="020B0306020202020204" pitchFamily="34" charset="0"/>
                        </a:rPr>
                        <a:t>Degree of planning is highly significant </a:t>
                      </a:r>
                    </a:p>
                  </a:txBody>
                  <a:tcPr/>
                </a:tc>
                <a:extLst>
                  <a:ext uri="{0D108BD9-81ED-4DB2-BD59-A6C34878D82A}">
                    <a16:rowId xmlns:a16="http://schemas.microsoft.com/office/drawing/2014/main" val="291247678"/>
                  </a:ext>
                </a:extLst>
              </a:tr>
              <a:tr h="370840">
                <a:tc>
                  <a:txBody>
                    <a:bodyPr/>
                    <a:lstStyle/>
                    <a:p>
                      <a:r>
                        <a:rPr lang="en-GB" dirty="0">
                          <a:latin typeface="Arial Nova Cond Light" panose="020B0306020202020204" pitchFamily="34" charset="0"/>
                        </a:rPr>
                        <a:t>No spouse</a:t>
                      </a:r>
                    </a:p>
                  </a:txBody>
                  <a:tcPr/>
                </a:tc>
                <a:tc>
                  <a:txBody>
                    <a:bodyPr/>
                    <a:lstStyle/>
                    <a:p>
                      <a:r>
                        <a:rPr lang="en-GB" dirty="0">
                          <a:latin typeface="Arial Nova Cond Light" panose="020B0306020202020204" pitchFamily="34" charset="0"/>
                        </a:rPr>
                        <a:t>Divorced, bereaved, separated or single </a:t>
                      </a:r>
                    </a:p>
                  </a:txBody>
                  <a:tcPr/>
                </a:tc>
                <a:extLst>
                  <a:ext uri="{0D108BD9-81ED-4DB2-BD59-A6C34878D82A}">
                    <a16:rowId xmlns:a16="http://schemas.microsoft.com/office/drawing/2014/main" val="1977723838"/>
                  </a:ext>
                </a:extLst>
              </a:tr>
              <a:tr h="370840">
                <a:tc>
                  <a:txBody>
                    <a:bodyPr/>
                    <a:lstStyle/>
                    <a:p>
                      <a:r>
                        <a:rPr lang="en-GB" dirty="0">
                          <a:latin typeface="Arial Nova Cond Light" panose="020B0306020202020204" pitchFamily="34" charset="0"/>
                        </a:rPr>
                        <a:t>Sickness is chronic</a:t>
                      </a:r>
                    </a:p>
                  </a:txBody>
                  <a:tcPr/>
                </a:tc>
                <a:tc>
                  <a:txBody>
                    <a:bodyPr/>
                    <a:lstStyle/>
                    <a:p>
                      <a:r>
                        <a:rPr lang="en-GB" dirty="0">
                          <a:latin typeface="Arial Nova Cond Light" panose="020B0306020202020204" pitchFamily="34" charset="0"/>
                        </a:rPr>
                        <a:t>Severe, chronic or debilitating illness</a:t>
                      </a:r>
                    </a:p>
                  </a:txBody>
                  <a:tcPr/>
                </a:tc>
                <a:extLst>
                  <a:ext uri="{0D108BD9-81ED-4DB2-BD59-A6C34878D82A}">
                    <a16:rowId xmlns:a16="http://schemas.microsoft.com/office/drawing/2014/main" val="4018970788"/>
                  </a:ext>
                </a:extLst>
              </a:tr>
            </a:tbl>
          </a:graphicData>
        </a:graphic>
      </p:graphicFrame>
    </p:spTree>
    <p:extLst>
      <p:ext uri="{BB962C8B-B14F-4D97-AF65-F5344CB8AC3E}">
        <p14:creationId xmlns:p14="http://schemas.microsoft.com/office/powerpoint/2010/main" val="181249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normAutofit fontScale="90000"/>
          </a:bodyPr>
          <a:lstStyle/>
          <a:p>
            <a:br>
              <a:rPr lang="en-GB" dirty="0"/>
            </a:br>
            <a:br>
              <a:rPr lang="en-GB" dirty="0">
                <a:latin typeface="Arial Nova Cond Light" panose="020B0306020202020204" pitchFamily="34" charset="0"/>
              </a:rPr>
            </a:br>
            <a:r>
              <a:rPr lang="en-GB" dirty="0"/>
              <a:t>Understand the risk</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1"/>
          </p:nvPr>
        </p:nvSpPr>
        <p:spPr>
          <a:xfrm>
            <a:off x="467544" y="1845734"/>
            <a:ext cx="8424935" cy="4535594"/>
          </a:xfrm>
        </p:spPr>
        <p:txBody>
          <a:bodyPr numCol="1">
            <a:noAutofit/>
          </a:bodyPr>
          <a:lstStyle/>
          <a:p>
            <a:pPr>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lvl="0">
              <a:lnSpc>
                <a:spcPct val="100000"/>
              </a:lnSpc>
              <a:spcBef>
                <a:spcPts val="0"/>
              </a:spcBef>
              <a:buFont typeface="Wingdings" panose="05000000000000000000" pitchFamily="2" charset="2"/>
              <a:buChar char="Ø"/>
            </a:pPr>
            <a:endParaRPr lang="en-GB" dirty="0">
              <a:latin typeface="Arial Nova Cond Light" panose="020B0306020202020204" pitchFamily="34" charset="0"/>
            </a:endParaRPr>
          </a:p>
          <a:p>
            <a:pPr marL="0" indent="0">
              <a:buNone/>
            </a:pPr>
            <a:endParaRPr lang="en-GB" dirty="0">
              <a:latin typeface="Arial Nova Cond Light" panose="020B0306020202020204" pitchFamily="34" charset="0"/>
            </a:endParaRPr>
          </a:p>
          <a:p>
            <a:pPr marL="0" indent="0">
              <a:buNone/>
            </a:pPr>
            <a:endParaRPr lang="en-GB" sz="2800" dirty="0">
              <a:latin typeface="Arial Nova Cond Light" panose="020B0306020202020204" pitchFamily="34" charset="0"/>
            </a:endParaRPr>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graphicFrame>
        <p:nvGraphicFramePr>
          <p:cNvPr id="6" name="Table 5">
            <a:extLst>
              <a:ext uri="{FF2B5EF4-FFF2-40B4-BE49-F238E27FC236}">
                <a16:creationId xmlns:a16="http://schemas.microsoft.com/office/drawing/2014/main" id="{A82F58A4-411D-4999-9819-FBA80E3519D2}"/>
              </a:ext>
            </a:extLst>
          </p:cNvPr>
          <p:cNvGraphicFramePr>
            <a:graphicFrameLocks noGrp="1"/>
          </p:cNvGraphicFramePr>
          <p:nvPr>
            <p:extLst>
              <p:ext uri="{D42A27DB-BD31-4B8C-83A1-F6EECF244321}">
                <p14:modId xmlns:p14="http://schemas.microsoft.com/office/powerpoint/2010/main" val="4144526179"/>
              </p:ext>
            </p:extLst>
          </p:nvPr>
        </p:nvGraphicFramePr>
        <p:xfrm>
          <a:off x="611560" y="2060848"/>
          <a:ext cx="7920880" cy="3096345"/>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3411400256"/>
                    </a:ext>
                  </a:extLst>
                </a:gridCol>
                <a:gridCol w="4392488">
                  <a:extLst>
                    <a:ext uri="{9D8B030D-6E8A-4147-A177-3AD203B41FA5}">
                      <a16:colId xmlns:a16="http://schemas.microsoft.com/office/drawing/2014/main" val="1144051663"/>
                    </a:ext>
                  </a:extLst>
                </a:gridCol>
              </a:tblGrid>
              <a:tr h="442335">
                <a:tc gridSpan="2">
                  <a:txBody>
                    <a:bodyPr/>
                    <a:lstStyle/>
                    <a:p>
                      <a:pPr algn="ctr"/>
                      <a:r>
                        <a:rPr lang="en-GB" dirty="0">
                          <a:latin typeface="Arial Nova Cond" panose="020B0506020202020204" pitchFamily="34" charset="0"/>
                        </a:rPr>
                        <a:t>Suicide awareness – risk factors ‘NO HOPE’</a:t>
                      </a:r>
                    </a:p>
                  </a:txBody>
                  <a:tcPr/>
                </a:tc>
                <a:tc hMerge="1">
                  <a:txBody>
                    <a:bodyPr/>
                    <a:lstStyle/>
                    <a:p>
                      <a:endParaRPr lang="en-GB" dirty="0"/>
                    </a:p>
                  </a:txBody>
                  <a:tcPr/>
                </a:tc>
                <a:extLst>
                  <a:ext uri="{0D108BD9-81ED-4DB2-BD59-A6C34878D82A}">
                    <a16:rowId xmlns:a16="http://schemas.microsoft.com/office/drawing/2014/main" val="2496376520"/>
                  </a:ext>
                </a:extLst>
              </a:tr>
              <a:tr h="442335">
                <a:tc>
                  <a:txBody>
                    <a:bodyPr/>
                    <a:lstStyle/>
                    <a:p>
                      <a:r>
                        <a:rPr lang="en-GB" b="1" dirty="0">
                          <a:latin typeface="Arial Nova Cond Light" panose="020B0306020202020204" pitchFamily="34" charset="0"/>
                        </a:rPr>
                        <a:t>No framework*</a:t>
                      </a:r>
                    </a:p>
                  </a:txBody>
                  <a:tcPr/>
                </a:tc>
                <a:tc>
                  <a:txBody>
                    <a:bodyPr/>
                    <a:lstStyle/>
                    <a:p>
                      <a:r>
                        <a:rPr lang="en-GB" dirty="0">
                          <a:latin typeface="Arial Nova Cond Light" panose="020B0306020202020204" pitchFamily="34" charset="0"/>
                        </a:rPr>
                        <a:t>Sees suffering as meaningless and hopeless</a:t>
                      </a:r>
                    </a:p>
                  </a:txBody>
                  <a:tcPr/>
                </a:tc>
                <a:extLst>
                  <a:ext uri="{0D108BD9-81ED-4DB2-BD59-A6C34878D82A}">
                    <a16:rowId xmlns:a16="http://schemas.microsoft.com/office/drawing/2014/main" val="2699048811"/>
                  </a:ext>
                </a:extLst>
              </a:tr>
              <a:tr h="442335">
                <a:tc>
                  <a:txBody>
                    <a:bodyPr/>
                    <a:lstStyle/>
                    <a:p>
                      <a:r>
                        <a:rPr lang="en-GB" dirty="0">
                          <a:latin typeface="Arial Nova Cond Light" panose="020B0306020202020204" pitchFamily="34" charset="0"/>
                        </a:rPr>
                        <a:t>Overt change</a:t>
                      </a:r>
                    </a:p>
                  </a:txBody>
                  <a:tcPr/>
                </a:tc>
                <a:tc>
                  <a:txBody>
                    <a:bodyPr/>
                    <a:lstStyle/>
                    <a:p>
                      <a:r>
                        <a:rPr lang="en-GB" dirty="0">
                          <a:latin typeface="Arial Nova Cond Light" panose="020B0306020202020204" pitchFamily="34" charset="0"/>
                        </a:rPr>
                        <a:t>In physical or emotional condition</a:t>
                      </a:r>
                    </a:p>
                  </a:txBody>
                  <a:tcPr/>
                </a:tc>
                <a:extLst>
                  <a:ext uri="{0D108BD9-81ED-4DB2-BD59-A6C34878D82A}">
                    <a16:rowId xmlns:a16="http://schemas.microsoft.com/office/drawing/2014/main" val="3211508982"/>
                  </a:ext>
                </a:extLst>
              </a:tr>
              <a:tr h="442335">
                <a:tc>
                  <a:txBody>
                    <a:bodyPr/>
                    <a:lstStyle/>
                    <a:p>
                      <a:r>
                        <a:rPr lang="en-GB" dirty="0">
                          <a:latin typeface="Arial Nova Cond Light" panose="020B0306020202020204" pitchFamily="34" charset="0"/>
                        </a:rPr>
                        <a:t>Hostile interpersonal relationships</a:t>
                      </a:r>
                    </a:p>
                  </a:txBody>
                  <a:tcPr/>
                </a:tc>
                <a:tc>
                  <a:txBody>
                    <a:bodyPr/>
                    <a:lstStyle/>
                    <a:p>
                      <a:r>
                        <a:rPr lang="en-GB" dirty="0">
                          <a:latin typeface="Arial Nova Cond Light" panose="020B0306020202020204" pitchFamily="34" charset="0"/>
                        </a:rPr>
                        <a:t>Presence of destructive conflict or abuse</a:t>
                      </a:r>
                    </a:p>
                  </a:txBody>
                  <a:tcPr/>
                </a:tc>
                <a:extLst>
                  <a:ext uri="{0D108BD9-81ED-4DB2-BD59-A6C34878D82A}">
                    <a16:rowId xmlns:a16="http://schemas.microsoft.com/office/drawing/2014/main" val="2551566744"/>
                  </a:ext>
                </a:extLst>
              </a:tr>
              <a:tr h="442335">
                <a:tc>
                  <a:txBody>
                    <a:bodyPr/>
                    <a:lstStyle/>
                    <a:p>
                      <a:r>
                        <a:rPr lang="en-GB" dirty="0">
                          <a:latin typeface="Arial Nova Cond Light" panose="020B0306020202020204" pitchFamily="34" charset="0"/>
                        </a:rPr>
                        <a:t>Out of hospital</a:t>
                      </a:r>
                    </a:p>
                  </a:txBody>
                  <a:tcPr/>
                </a:tc>
                <a:tc>
                  <a:txBody>
                    <a:bodyPr/>
                    <a:lstStyle/>
                    <a:p>
                      <a:r>
                        <a:rPr lang="en-GB" dirty="0">
                          <a:latin typeface="Arial Nova Cond Light" panose="020B0306020202020204" pitchFamily="34" charset="0"/>
                        </a:rPr>
                        <a:t>Recent psychiatric discharge</a:t>
                      </a:r>
                    </a:p>
                  </a:txBody>
                  <a:tcPr/>
                </a:tc>
                <a:extLst>
                  <a:ext uri="{0D108BD9-81ED-4DB2-BD59-A6C34878D82A}">
                    <a16:rowId xmlns:a16="http://schemas.microsoft.com/office/drawing/2014/main" val="3886225012"/>
                  </a:ext>
                </a:extLst>
              </a:tr>
              <a:tr h="442335">
                <a:tc>
                  <a:txBody>
                    <a:bodyPr/>
                    <a:lstStyle/>
                    <a:p>
                      <a:r>
                        <a:rPr lang="en-GB" dirty="0">
                          <a:latin typeface="Arial Nova Cond Light" panose="020B0306020202020204" pitchFamily="34" charset="0"/>
                        </a:rPr>
                        <a:t>Predisposing personality factors</a:t>
                      </a:r>
                    </a:p>
                  </a:txBody>
                  <a:tcPr/>
                </a:tc>
                <a:tc>
                  <a:txBody>
                    <a:bodyPr/>
                    <a:lstStyle/>
                    <a:p>
                      <a:r>
                        <a:rPr lang="en-GB" dirty="0">
                          <a:latin typeface="Arial Nova Cond Light" panose="020B0306020202020204" pitchFamily="34" charset="0"/>
                        </a:rPr>
                        <a:t>Emotionally volatile</a:t>
                      </a:r>
                    </a:p>
                  </a:txBody>
                  <a:tcPr/>
                </a:tc>
                <a:extLst>
                  <a:ext uri="{0D108BD9-81ED-4DB2-BD59-A6C34878D82A}">
                    <a16:rowId xmlns:a16="http://schemas.microsoft.com/office/drawing/2014/main" val="109655899"/>
                  </a:ext>
                </a:extLst>
              </a:tr>
              <a:tr h="442335">
                <a:tc>
                  <a:txBody>
                    <a:bodyPr/>
                    <a:lstStyle/>
                    <a:p>
                      <a:r>
                        <a:rPr lang="en-GB" dirty="0">
                          <a:latin typeface="Arial Nova Cond Light" panose="020B0306020202020204" pitchFamily="34" charset="0"/>
                        </a:rPr>
                        <a:t>Excuses or reasons for dying</a:t>
                      </a:r>
                    </a:p>
                  </a:txBody>
                  <a:tcPr/>
                </a:tc>
                <a:tc>
                  <a:txBody>
                    <a:bodyPr/>
                    <a:lstStyle/>
                    <a:p>
                      <a:r>
                        <a:rPr lang="en-GB" dirty="0">
                          <a:latin typeface="Arial Nova Cond Light" panose="020B0306020202020204" pitchFamily="34" charset="0"/>
                        </a:rPr>
                        <a:t>Strongly believe they are pointless/useless</a:t>
                      </a:r>
                    </a:p>
                  </a:txBody>
                  <a:tcPr/>
                </a:tc>
                <a:extLst>
                  <a:ext uri="{0D108BD9-81ED-4DB2-BD59-A6C34878D82A}">
                    <a16:rowId xmlns:a16="http://schemas.microsoft.com/office/drawing/2014/main" val="105455162"/>
                  </a:ext>
                </a:extLst>
              </a:tr>
            </a:tbl>
          </a:graphicData>
        </a:graphic>
      </p:graphicFrame>
    </p:spTree>
    <p:extLst>
      <p:ext uri="{BB962C8B-B14F-4D97-AF65-F5344CB8AC3E}">
        <p14:creationId xmlns:p14="http://schemas.microsoft.com/office/powerpoint/2010/main" val="2197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lstStyle/>
          <a:p>
            <a:r>
              <a:rPr lang="en-GB" dirty="0">
                <a:latin typeface="Arial Nova Cond Light" panose="020B0306020202020204" pitchFamily="34" charset="0"/>
              </a:rPr>
              <a:t>Understand the risk</a:t>
            </a:r>
            <a:endParaRPr lang="en-GB" dirty="0"/>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4294967295"/>
          </p:nvPr>
        </p:nvSpPr>
        <p:spPr>
          <a:xfrm>
            <a:off x="383222" y="1848292"/>
            <a:ext cx="8423275" cy="4500563"/>
          </a:xfrm>
        </p:spPr>
        <p:txBody>
          <a:bodyPr numCol="1">
            <a:noAutofit/>
          </a:bodyPr>
          <a:lstStyle/>
          <a:p>
            <a:pPr marL="0" indent="0" algn="ctr">
              <a:buNone/>
            </a:pPr>
            <a:r>
              <a:rPr lang="en-GB" sz="2400" b="1" dirty="0">
                <a:latin typeface="Arial Nova Cond Light" panose="020B0306020202020204" pitchFamily="34" charset="0"/>
              </a:rPr>
              <a:t>Suicide awareness – protective factors</a:t>
            </a:r>
          </a:p>
          <a:p>
            <a:pPr lvl="0">
              <a:buFont typeface="Wingdings" panose="05000000000000000000" pitchFamily="2" charset="2"/>
              <a:buChar char="Ø"/>
            </a:pPr>
            <a:r>
              <a:rPr lang="en-GB" sz="2400" dirty="0">
                <a:latin typeface="Arial Nova Cond Light" panose="020B0306020202020204" pitchFamily="34" charset="0"/>
              </a:rPr>
              <a:t>Strong religious faith</a:t>
            </a:r>
          </a:p>
          <a:p>
            <a:pPr lvl="0">
              <a:buFont typeface="Wingdings" panose="05000000000000000000" pitchFamily="2" charset="2"/>
              <a:buChar char="Ø"/>
            </a:pPr>
            <a:r>
              <a:rPr lang="en-GB" sz="2400" dirty="0">
                <a:latin typeface="Arial Nova Cond Light" panose="020B0306020202020204" pitchFamily="34" charset="0"/>
              </a:rPr>
              <a:t>Family support</a:t>
            </a:r>
          </a:p>
          <a:p>
            <a:pPr lvl="0">
              <a:buFont typeface="Wingdings" panose="05000000000000000000" pitchFamily="2" charset="2"/>
              <a:buChar char="Ø"/>
            </a:pPr>
            <a:r>
              <a:rPr lang="en-GB" sz="2400" dirty="0">
                <a:latin typeface="Arial Nova Cond Light" panose="020B0306020202020204" pitchFamily="34" charset="0"/>
              </a:rPr>
              <a:t>Children at home</a:t>
            </a:r>
          </a:p>
          <a:p>
            <a:pPr lvl="0">
              <a:buFont typeface="Wingdings" panose="05000000000000000000" pitchFamily="2" charset="2"/>
              <a:buChar char="Ø"/>
            </a:pPr>
            <a:r>
              <a:rPr lang="en-GB" sz="2400" dirty="0">
                <a:latin typeface="Arial Nova Cond Light" panose="020B0306020202020204" pitchFamily="34" charset="0"/>
              </a:rPr>
              <a:t>Sense of responsibility</a:t>
            </a:r>
          </a:p>
          <a:p>
            <a:pPr lvl="0">
              <a:buFont typeface="Wingdings" panose="05000000000000000000" pitchFamily="2" charset="2"/>
              <a:buChar char="Ø"/>
            </a:pPr>
            <a:r>
              <a:rPr lang="en-GB" sz="2400" dirty="0">
                <a:latin typeface="Arial Nova Cond Light" panose="020B0306020202020204" pitchFamily="34" charset="0"/>
              </a:rPr>
              <a:t>Problem solving skills </a:t>
            </a:r>
          </a:p>
          <a:p>
            <a:pPr marL="0" indent="0">
              <a:buNone/>
            </a:pPr>
            <a:r>
              <a:rPr lang="en-GB" sz="2800" b="1" dirty="0">
                <a:latin typeface="Arial Nova Cond Light" panose="020B0306020202020204" pitchFamily="34" charset="0"/>
              </a:rPr>
              <a:t>Don’t be afraid to say the ‘s’ word and ask the question…….</a:t>
            </a:r>
          </a:p>
          <a:p>
            <a:pPr marL="0" indent="0">
              <a:buNone/>
            </a:pPr>
            <a:r>
              <a:rPr lang="en-GB" sz="2400" i="1" dirty="0">
                <a:latin typeface="Arial Nova Cond Light" panose="020B0306020202020204" pitchFamily="34" charset="0"/>
              </a:rPr>
              <a:t>‘With all that’s happened, I’m just wondering if you’ve had desires to kill yourself, even if they’re fleeting?’</a:t>
            </a:r>
          </a:p>
          <a:p>
            <a:pPr marL="0" indent="0">
              <a:buNone/>
            </a:pPr>
            <a:endParaRPr lang="en-GB" sz="2800" dirty="0">
              <a:latin typeface="Arial Nova Cond Light" panose="020B0306020202020204" pitchFamily="34" charset="0"/>
            </a:endParaRPr>
          </a:p>
        </p:txBody>
      </p:sp>
    </p:spTree>
    <p:extLst>
      <p:ext uri="{BB962C8B-B14F-4D97-AF65-F5344CB8AC3E}">
        <p14:creationId xmlns:p14="http://schemas.microsoft.com/office/powerpoint/2010/main" val="412844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8B5E-3D85-40DF-90BB-2FD8F806DBA4}"/>
              </a:ext>
            </a:extLst>
          </p:cNvPr>
          <p:cNvSpPr>
            <a:spLocks noGrp="1"/>
          </p:cNvSpPr>
          <p:nvPr>
            <p:ph type="title"/>
          </p:nvPr>
        </p:nvSpPr>
        <p:spPr/>
        <p:txBody>
          <a:bodyPr/>
          <a:lstStyle/>
          <a:p>
            <a:r>
              <a:rPr lang="en-GB" dirty="0"/>
              <a:t>God’s big spectrum</a:t>
            </a:r>
          </a:p>
        </p:txBody>
      </p:sp>
      <p:sp>
        <p:nvSpPr>
          <p:cNvPr id="3" name="Content Placeholder 2">
            <a:extLst>
              <a:ext uri="{FF2B5EF4-FFF2-40B4-BE49-F238E27FC236}">
                <a16:creationId xmlns:a16="http://schemas.microsoft.com/office/drawing/2014/main" id="{8D0DFB11-5C8A-438E-9647-1372DF5FB5D0}"/>
              </a:ext>
            </a:extLst>
          </p:cNvPr>
          <p:cNvSpPr>
            <a:spLocks noGrp="1"/>
          </p:cNvSpPr>
          <p:nvPr>
            <p:ph idx="1"/>
          </p:nvPr>
        </p:nvSpPr>
        <p:spPr>
          <a:xfrm>
            <a:off x="395536" y="1845734"/>
            <a:ext cx="8496944" cy="4463586"/>
          </a:xfrm>
        </p:spPr>
        <p:txBody>
          <a:bodyPr>
            <a:normAutofit/>
          </a:bodyPr>
          <a:lstStyle/>
          <a:p>
            <a:pPr>
              <a:buFont typeface="Wingdings" panose="05000000000000000000" pitchFamily="2" charset="2"/>
              <a:buChar char="Ø"/>
            </a:pPr>
            <a:r>
              <a:rPr lang="en-GB" sz="3000" dirty="0">
                <a:latin typeface="Arial Nova Cond Light" panose="020B0306020202020204" pitchFamily="34" charset="0"/>
              </a:rPr>
              <a:t>The is no them and us</a:t>
            </a:r>
          </a:p>
          <a:p>
            <a:pPr>
              <a:buFont typeface="Wingdings" panose="05000000000000000000" pitchFamily="2" charset="2"/>
              <a:buChar char="Ø"/>
            </a:pPr>
            <a:r>
              <a:rPr lang="en-GB" sz="3000" dirty="0">
                <a:latin typeface="Arial Nova Cond Light" panose="020B0306020202020204" pitchFamily="34" charset="0"/>
              </a:rPr>
              <a:t>Judgment becomes empathy</a:t>
            </a:r>
          </a:p>
          <a:p>
            <a:pPr>
              <a:buFont typeface="Wingdings" panose="05000000000000000000" pitchFamily="2" charset="2"/>
              <a:buChar char="Ø"/>
            </a:pPr>
            <a:r>
              <a:rPr lang="en-GB" sz="3000" dirty="0">
                <a:latin typeface="Arial Nova Cond Light" panose="020B0306020202020204" pitchFamily="34" charset="0"/>
              </a:rPr>
              <a:t>‘You’ becomes ‘we’</a:t>
            </a:r>
          </a:p>
          <a:p>
            <a:pPr>
              <a:buFont typeface="Wingdings" panose="05000000000000000000" pitchFamily="2" charset="2"/>
              <a:buChar char="Ø"/>
            </a:pPr>
            <a:r>
              <a:rPr lang="en-GB" sz="3000" dirty="0">
                <a:latin typeface="Arial Nova Cond Light" panose="020B0306020202020204" pitchFamily="34" charset="0"/>
              </a:rPr>
              <a:t>Complexity is simplified through scripture </a:t>
            </a:r>
          </a:p>
          <a:p>
            <a:pPr>
              <a:buFont typeface="Wingdings" panose="05000000000000000000" pitchFamily="2" charset="2"/>
              <a:buChar char="Ø"/>
            </a:pPr>
            <a:r>
              <a:rPr lang="en-GB" sz="3000" dirty="0">
                <a:latin typeface="Arial Nova Cond Light" panose="020B0306020202020204" pitchFamily="34" charset="0"/>
              </a:rPr>
              <a:t>‘Abnormal in a normal world’ becomes ‘normal in an abnormal world</a:t>
            </a:r>
            <a:r>
              <a:rPr lang="en-GB" sz="4000" dirty="0">
                <a:latin typeface="Arial Nova Cond Light" panose="020B0306020202020204" pitchFamily="34" charset="0"/>
              </a:rPr>
              <a:t>’</a:t>
            </a:r>
          </a:p>
        </p:txBody>
      </p:sp>
      <p:sp>
        <p:nvSpPr>
          <p:cNvPr id="4" name="Footer Placeholder 3">
            <a:extLst>
              <a:ext uri="{FF2B5EF4-FFF2-40B4-BE49-F238E27FC236}">
                <a16:creationId xmlns:a16="http://schemas.microsoft.com/office/drawing/2014/main" id="{52B2666B-FC16-4A07-ACCF-B535FE25B94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5" name="Arrow: Left-Right 4">
            <a:extLst>
              <a:ext uri="{FF2B5EF4-FFF2-40B4-BE49-F238E27FC236}">
                <a16:creationId xmlns:a16="http://schemas.microsoft.com/office/drawing/2014/main" id="{1CD06AC2-9CD9-4BDA-B56A-5CEE24B0A07A}"/>
              </a:ext>
            </a:extLst>
          </p:cNvPr>
          <p:cNvSpPr/>
          <p:nvPr/>
        </p:nvSpPr>
        <p:spPr>
          <a:xfrm>
            <a:off x="822960" y="5275366"/>
            <a:ext cx="75438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065283C-A087-4E20-A79D-013209F4DF05}"/>
              </a:ext>
            </a:extLst>
          </p:cNvPr>
          <p:cNvSpPr txBox="1"/>
          <p:nvPr/>
        </p:nvSpPr>
        <p:spPr>
          <a:xfrm>
            <a:off x="3514740" y="5814184"/>
            <a:ext cx="2160240" cy="369332"/>
          </a:xfrm>
          <a:prstGeom prst="rect">
            <a:avLst/>
          </a:prstGeom>
          <a:noFill/>
        </p:spPr>
        <p:txBody>
          <a:bodyPr wrap="square" rtlCol="0">
            <a:spAutoFit/>
          </a:bodyPr>
          <a:lstStyle/>
          <a:p>
            <a:r>
              <a:rPr lang="en-GB" dirty="0">
                <a:latin typeface="Arial Nova Cond" panose="020B0506020202020204" pitchFamily="34" charset="0"/>
              </a:rPr>
              <a:t>Fallen Image Bearers</a:t>
            </a:r>
          </a:p>
        </p:txBody>
      </p:sp>
    </p:spTree>
    <p:extLst>
      <p:ext uri="{BB962C8B-B14F-4D97-AF65-F5344CB8AC3E}">
        <p14:creationId xmlns:p14="http://schemas.microsoft.com/office/powerpoint/2010/main" val="14751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628800"/>
            <a:ext cx="7632848" cy="4248472"/>
          </a:xfrm>
        </p:spPr>
        <p:txBody>
          <a:bodyPr>
            <a:normAutofit/>
          </a:bodyPr>
          <a:lstStyle/>
          <a:p>
            <a:endParaRPr lang="en-GB" sz="2700" b="1" dirty="0">
              <a:latin typeface="Calibri" pitchFamily="34" charset="0"/>
            </a:endParaRPr>
          </a:p>
          <a:p>
            <a:pPr algn="ctr"/>
            <a:r>
              <a:rPr lang="en-GB" sz="7800" b="1" dirty="0">
                <a:ln w="6350">
                  <a:noFill/>
                </a:ln>
                <a:effectLst>
                  <a:outerShdw blurRad="114300" dist="101600" dir="2700000" algn="tl" rotWithShape="0">
                    <a:srgbClr val="000000">
                      <a:alpha val="40000"/>
                    </a:srgbClr>
                  </a:outerShdw>
                </a:effectLst>
                <a:latin typeface="Arial Nova Cond" panose="020B0506020202020204" pitchFamily="34" charset="0"/>
                <a:ea typeface="+mj-ea"/>
                <a:cs typeface="+mj-cs"/>
              </a:rPr>
              <a:t>Session 2</a:t>
            </a:r>
          </a:p>
          <a:p>
            <a:pPr algn="ctr"/>
            <a:endParaRPr lang="en-GB" sz="6600" b="1" i="1" dirty="0">
              <a:ln w="6350">
                <a:noFill/>
              </a:ln>
              <a:effectLst>
                <a:outerShdw blurRad="114300" dist="101600" dir="2700000" algn="tl" rotWithShape="0">
                  <a:srgbClr val="000000">
                    <a:alpha val="40000"/>
                  </a:srgbClr>
                </a:outerShdw>
              </a:effectLst>
              <a:ea typeface="+mj-ea"/>
              <a:cs typeface="+mj-cs"/>
            </a:endParaRPr>
          </a:p>
          <a:p>
            <a:endParaRPr lang="en-GB" sz="2400" b="1" i="1" dirty="0">
              <a:ln w="6350">
                <a:noFill/>
              </a:ln>
              <a:effectLst>
                <a:outerShdw blurRad="114300" dist="101600" dir="2700000" algn="tl" rotWithShape="0">
                  <a:srgbClr val="000000">
                    <a:alpha val="40000"/>
                  </a:srgbClr>
                </a:outerShdw>
              </a:effectLst>
              <a:ea typeface="+mj-ea"/>
              <a:cs typeface="+mj-cs"/>
            </a:endParaRPr>
          </a:p>
          <a:p>
            <a:pPr algn="ctr"/>
            <a:r>
              <a:rPr lang="en-GB" sz="3200" b="1" dirty="0">
                <a:ln w="6350">
                  <a:noFill/>
                </a:ln>
                <a:latin typeface="Arial Nova Cond Light" panose="020B0306020202020204" pitchFamily="34" charset="0"/>
              </a:rPr>
              <a:t>Minds conformed to the WORD</a:t>
            </a:r>
          </a:p>
          <a:p>
            <a:pPr algn="ctr"/>
            <a:endParaRPr lang="en-GB" sz="2700" b="1" dirty="0">
              <a:solidFill>
                <a:schemeClr val="tx1"/>
              </a:solidFill>
              <a:latin typeface="Calibri" pitchFamily="34" charset="0"/>
            </a:endParaRPr>
          </a:p>
        </p:txBody>
      </p:sp>
      <p:pic>
        <p:nvPicPr>
          <p:cNvPr id="4" name="Picture 3">
            <a:extLst>
              <a:ext uri="{FF2B5EF4-FFF2-40B4-BE49-F238E27FC236}">
                <a16:creationId xmlns:a16="http://schemas.microsoft.com/office/drawing/2014/main" id="{4BD909CD-A3A5-4910-9C9E-055B65396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48680"/>
            <a:ext cx="3914903" cy="845551"/>
          </a:xfrm>
          <a:prstGeom prst="rect">
            <a:avLst/>
          </a:prstGeom>
        </p:spPr>
      </p:pic>
    </p:spTree>
    <p:extLst>
      <p:ext uri="{BB962C8B-B14F-4D97-AF65-F5344CB8AC3E}">
        <p14:creationId xmlns:p14="http://schemas.microsoft.com/office/powerpoint/2010/main" val="42161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564904"/>
            <a:ext cx="8137525" cy="3312244"/>
          </a:xfrm>
        </p:spPr>
        <p:txBody>
          <a:bodyPr>
            <a:noAutofit/>
          </a:bodyPr>
          <a:lstStyle/>
          <a:p>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br>
            <a:br>
              <a:rPr lang="en-GB" sz="6000" b="1" dirty="0"/>
            </a:br>
            <a:br>
              <a:rPr lang="en-GB" sz="6000" b="1" dirty="0"/>
            </a:br>
            <a:br>
              <a:rPr lang="en-GB" sz="6000" b="1" dirty="0"/>
            </a:br>
            <a:r>
              <a:rPr lang="en-GB" sz="4000" b="1" dirty="0">
                <a:latin typeface="Arial Nova Cond Light" panose="020B0306020202020204" pitchFamily="34" charset="0"/>
              </a:rPr>
              <a:t>How does the world see emotions? </a:t>
            </a:r>
            <a:br>
              <a:rPr lang="en-GB" sz="3200" b="1" dirty="0">
                <a:solidFill>
                  <a:schemeClr val="tx1"/>
                </a:solidFill>
                <a:latin typeface="Arial Nova Cond Light" panose="020B0306020202020204" pitchFamily="34" charset="0"/>
              </a:rPr>
            </a:br>
            <a:br>
              <a:rPr lang="en-GB" sz="3200" b="1" dirty="0">
                <a:latin typeface="Arial Nova Cond Light" panose="020B0306020202020204" pitchFamily="34" charset="0"/>
              </a:rPr>
            </a:br>
            <a:r>
              <a:rPr lang="en-GB" sz="3200" dirty="0">
                <a:latin typeface="Arial Nova Cond Light" panose="020B0306020202020204" pitchFamily="34" charset="0"/>
              </a:rPr>
              <a:t>An emotion is a cognitive (mental) reaction experienced as strong feeling.</a:t>
            </a:r>
            <a:br>
              <a:rPr lang="en-GB" sz="3200" dirty="0">
                <a:latin typeface="Arial Nova Cond Light" panose="020B0306020202020204" pitchFamily="34" charset="0"/>
              </a:rPr>
            </a:br>
            <a:br>
              <a:rPr lang="en-GB" sz="3200" dirty="0">
                <a:latin typeface="Arial Nova Cond Light" panose="020B0306020202020204" pitchFamily="34" charset="0"/>
              </a:rPr>
            </a:br>
            <a:r>
              <a:rPr lang="en-GB" sz="3200" dirty="0">
                <a:latin typeface="Arial Nova Cond Light" panose="020B0306020202020204" pitchFamily="34" charset="0"/>
              </a:rPr>
              <a:t>It is usually directed toward a specific situation &amp; is accompanied by physiological and behavioural changes </a:t>
            </a:r>
            <a:br>
              <a:rPr lang="en-GB" sz="3200" b="1" dirty="0">
                <a:latin typeface="Arial Nova Cond Light" panose="020B0306020202020204" pitchFamily="34" charset="0"/>
              </a:rPr>
            </a:br>
            <a:br>
              <a:rPr lang="en-GB" sz="3200" b="1" dirty="0">
                <a:latin typeface="Arial Nova Cond Light" panose="020B0306020202020204" pitchFamily="34" charset="0"/>
              </a:rPr>
            </a:br>
            <a:br>
              <a:rPr lang="en-GB" sz="3200" b="1" dirty="0">
                <a:latin typeface="Arial Nova Cond Light" panose="020B0306020202020204" pitchFamily="34" charset="0"/>
              </a:rPr>
            </a:br>
            <a:r>
              <a:rPr lang="en-GB" sz="3200" b="1" i="1" dirty="0">
                <a:latin typeface="Arial Nova Cond Light" panose="020B0306020202020204" pitchFamily="34" charset="0"/>
              </a:rPr>
              <a:t>But how do we consider emotions biblically?</a:t>
            </a:r>
            <a:br>
              <a:rPr lang="en-GB" sz="3600" b="1" dirty="0">
                <a:latin typeface="Arial Nova Cond Light" panose="020B0306020202020204" pitchFamily="34" charset="0"/>
              </a:rPr>
            </a:br>
            <a:br>
              <a:rPr lang="en-GB" sz="3600" b="1" dirty="0">
                <a:solidFill>
                  <a:schemeClr val="tx1"/>
                </a:solidFill>
              </a:rPr>
            </a:br>
            <a:endParaRPr lang="en-GB" sz="3600" dirty="0">
              <a:solidFill>
                <a:schemeClr val="tx1"/>
              </a:solidFill>
            </a:endParaRPr>
          </a:p>
        </p:txBody>
      </p:sp>
      <p:sp>
        <p:nvSpPr>
          <p:cNvPr id="3" name="Footer Placeholder 1">
            <a:extLst>
              <a:ext uri="{FF2B5EF4-FFF2-40B4-BE49-F238E27FC236}">
                <a16:creationId xmlns:a16="http://schemas.microsoft.com/office/drawing/2014/main" id="{CE5F43B7-ECB8-42E6-BA16-8F686E1734E2}"/>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100259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340768"/>
            <a:ext cx="8497888" cy="5256312"/>
          </a:xfrm>
        </p:spPr>
        <p:txBody>
          <a:bodyPr>
            <a:noAutofit/>
          </a:bodyPr>
          <a:lstStyle/>
          <a:p>
            <a:pPr marL="857250" indent="-857250">
              <a:buFont typeface="Wingdings" panose="05000000000000000000" pitchFamily="2" charset="2"/>
              <a:buChar char="Ø"/>
            </a:pP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br>
            <a:br>
              <a:rPr lang="en-GB" sz="6000" b="1" i="1" dirty="0"/>
            </a:br>
            <a:br>
              <a:rPr lang="en-GB" sz="6000" b="1" i="1" dirty="0"/>
            </a:br>
            <a:br>
              <a:rPr lang="en-GB" sz="6000" b="1" i="1" dirty="0"/>
            </a:br>
            <a:br>
              <a:rPr lang="en-GB" sz="6000" b="1" i="1" dirty="0"/>
            </a:br>
            <a:br>
              <a:rPr lang="en-GB" sz="6000" b="1" i="1" dirty="0"/>
            </a:br>
            <a:br>
              <a:rPr lang="en-GB" sz="6000" b="1" i="1" dirty="0"/>
            </a:br>
            <a:br>
              <a:rPr lang="en-GB" sz="6000" b="1" i="1" dirty="0">
                <a:latin typeface="Arial Nova Cond Light" panose="020B0306020202020204" pitchFamily="34" charset="0"/>
              </a:rPr>
            </a:br>
            <a:r>
              <a:rPr lang="en-GB" sz="4000" b="1" dirty="0">
                <a:latin typeface="Arial Nova Cond Light" panose="020B0306020202020204" pitchFamily="34" charset="0"/>
              </a:rPr>
              <a:t>A biblical view of emotions</a:t>
            </a:r>
            <a:br>
              <a:rPr lang="en-GB" sz="4000" b="1" i="1" dirty="0">
                <a:latin typeface="Arial Nova Cond Light" panose="020B0306020202020204" pitchFamily="34" charset="0"/>
              </a:rPr>
            </a:br>
            <a:br>
              <a:rPr lang="en-GB" sz="4000" b="1" i="1" dirty="0">
                <a:latin typeface="Arial Nova Cond Light" panose="020B0306020202020204" pitchFamily="34" charset="0"/>
              </a:rPr>
            </a:br>
            <a:r>
              <a:rPr lang="en-GB" sz="2800" dirty="0">
                <a:latin typeface="Arial Nova Cond Light" panose="020B0306020202020204" pitchFamily="34" charset="0"/>
              </a:rPr>
              <a:t>They reflect our image bearing status of God</a:t>
            </a:r>
            <a:br>
              <a:rPr lang="en-GB" sz="2800" dirty="0">
                <a:latin typeface="Arial Nova Cond Light" panose="020B0306020202020204" pitchFamily="34" charset="0"/>
              </a:rPr>
            </a:br>
            <a:br>
              <a:rPr lang="en-GB" sz="2800" dirty="0">
                <a:latin typeface="Arial Nova Cond Light" panose="020B0306020202020204" pitchFamily="34" charset="0"/>
              </a:rPr>
            </a:br>
            <a:r>
              <a:rPr lang="en-GB" sz="2800" dirty="0">
                <a:latin typeface="Arial Nova Cond Light" panose="020B0306020202020204" pitchFamily="34" charset="0"/>
              </a:rPr>
              <a:t>They are ‘fallen’</a:t>
            </a:r>
            <a:br>
              <a:rPr lang="en-GB" sz="2800" dirty="0">
                <a:latin typeface="Arial Nova Cond Light" panose="020B0306020202020204" pitchFamily="34" charset="0"/>
              </a:rPr>
            </a:br>
            <a:br>
              <a:rPr lang="en-GB" sz="2800" dirty="0">
                <a:latin typeface="Arial Nova Cond Light" panose="020B0306020202020204" pitchFamily="34" charset="0"/>
              </a:rPr>
            </a:br>
            <a:r>
              <a:rPr lang="en-GB" sz="2800" dirty="0">
                <a:latin typeface="Arial Nova Cond Light" panose="020B0306020202020204" pitchFamily="34" charset="0"/>
              </a:rPr>
              <a:t>They are a powerful language which forces us and others to listen and respond. </a:t>
            </a:r>
            <a:br>
              <a:rPr lang="en-GB" sz="2800" dirty="0">
                <a:latin typeface="Arial Nova Cond Light" panose="020B0306020202020204" pitchFamily="34" charset="0"/>
              </a:rPr>
            </a:br>
            <a:br>
              <a:rPr lang="en-GB" sz="2800" dirty="0">
                <a:latin typeface="Arial Nova Cond Light" panose="020B0306020202020204" pitchFamily="34" charset="0"/>
              </a:rPr>
            </a:br>
            <a:r>
              <a:rPr lang="en-GB" sz="2800" dirty="0">
                <a:latin typeface="Arial Nova Cond Light" panose="020B0306020202020204" pitchFamily="34" charset="0"/>
              </a:rPr>
              <a:t>They provide invaluable communication about the real us (our heart)</a:t>
            </a:r>
            <a:br>
              <a:rPr lang="en-GB" sz="2800" dirty="0">
                <a:latin typeface="Arial Nova Cond Light" panose="020B0306020202020204" pitchFamily="34" charset="0"/>
              </a:rPr>
            </a:br>
            <a:br>
              <a:rPr lang="en-GB" sz="2800" dirty="0">
                <a:latin typeface="Arial Nova Cond Light" panose="020B0306020202020204" pitchFamily="34" charset="0"/>
              </a:rPr>
            </a:br>
            <a:r>
              <a:rPr lang="en-GB" sz="2800" dirty="0">
                <a:latin typeface="Arial Nova Cond Light" panose="020B0306020202020204" pitchFamily="34" charset="0"/>
              </a:rPr>
              <a:t>They communicate at two levels, on the horizontal towards others and on the vertical towards God.</a:t>
            </a:r>
            <a:br>
              <a:rPr lang="en-GB" sz="2800" b="1" dirty="0"/>
            </a:br>
            <a:br>
              <a:rPr lang="en-GB" sz="2800" b="1" dirty="0"/>
            </a:br>
            <a:endParaRPr lang="en-GB" sz="2800" dirty="0">
              <a:solidFill>
                <a:schemeClr val="tx1"/>
              </a:solidFill>
            </a:endParaRPr>
          </a:p>
        </p:txBody>
      </p:sp>
      <p:sp>
        <p:nvSpPr>
          <p:cNvPr id="3" name="Footer Placeholder 1">
            <a:extLst>
              <a:ext uri="{FF2B5EF4-FFF2-40B4-BE49-F238E27FC236}">
                <a16:creationId xmlns:a16="http://schemas.microsoft.com/office/drawing/2014/main" id="{111EEA64-0113-454D-9B4F-0014433BA096}"/>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27164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solidFill>
                  <a:schemeClr val="tx1"/>
                </a:solidFill>
              </a:rPr>
            </a:br>
            <a:br>
              <a:rPr lang="en-GB" sz="6000" b="1" i="1" dirty="0"/>
            </a:br>
            <a:br>
              <a:rPr lang="en-GB" sz="6000" b="1" i="1" dirty="0"/>
            </a:br>
            <a:br>
              <a:rPr lang="en-GB" sz="6000" b="1" i="1" dirty="0"/>
            </a:br>
            <a:r>
              <a:rPr lang="en-GB" sz="6000" b="1" dirty="0">
                <a:solidFill>
                  <a:schemeClr val="tx1"/>
                </a:solidFill>
              </a:rPr>
              <a:t>What is anxiety?</a:t>
            </a:r>
            <a:br>
              <a:rPr lang="en-GB" sz="6000" b="1" i="1" dirty="0">
                <a:solidFill>
                  <a:schemeClr val="tx1"/>
                </a:solidFill>
              </a:rPr>
            </a:br>
            <a:br>
              <a:rPr lang="en-GB" sz="4000" b="1" i="1" dirty="0">
                <a:solidFill>
                  <a:schemeClr val="tx1"/>
                </a:solidFill>
              </a:rPr>
            </a:br>
            <a:br>
              <a:rPr lang="en-GB" sz="4000" b="1" i="1" dirty="0">
                <a:solidFill>
                  <a:schemeClr val="tx1"/>
                </a:solidFill>
              </a:rPr>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4000" b="1" i="1" dirty="0"/>
            </a:br>
            <a:br>
              <a:rPr lang="en-GB" sz="3200" dirty="0">
                <a:latin typeface="Arial Nova Cond Light" panose="020B0306020202020204" pitchFamily="34" charset="0"/>
              </a:rPr>
            </a:br>
            <a:r>
              <a:rPr lang="en-GB" sz="3200" b="1" dirty="0"/>
              <a:t> </a:t>
            </a:r>
            <a:endParaRPr lang="en-GB" sz="3200" dirty="0">
              <a:solidFill>
                <a:schemeClr val="tx1"/>
              </a:solidFill>
            </a:endParaRPr>
          </a:p>
        </p:txBody>
      </p:sp>
      <p:sp>
        <p:nvSpPr>
          <p:cNvPr id="5" name="Content Placeholder 4">
            <a:extLst>
              <a:ext uri="{FF2B5EF4-FFF2-40B4-BE49-F238E27FC236}">
                <a16:creationId xmlns:a16="http://schemas.microsoft.com/office/drawing/2014/main" id="{385AAB56-2064-4ED3-B476-F23AA4652890}"/>
              </a:ext>
            </a:extLst>
          </p:cNvPr>
          <p:cNvSpPr>
            <a:spLocks noGrp="1"/>
          </p:cNvSpPr>
          <p:nvPr>
            <p:ph idx="1"/>
          </p:nvPr>
        </p:nvSpPr>
        <p:spPr>
          <a:xfrm>
            <a:off x="310384" y="1737361"/>
            <a:ext cx="8568952" cy="4535595"/>
          </a:xfrm>
        </p:spPr>
        <p:txBody>
          <a:bodyPr>
            <a:noAutofit/>
          </a:bodyPr>
          <a:lstStyle/>
          <a:p>
            <a:r>
              <a:rPr lang="en-GB" sz="3200" dirty="0">
                <a:latin typeface="Arial Nova Cond Light" panose="020B0306020202020204" pitchFamily="34" charset="0"/>
              </a:rPr>
              <a:t>F.E.A.R</a:t>
            </a:r>
            <a:br>
              <a:rPr lang="en-GB" sz="3200" dirty="0">
                <a:latin typeface="Arial Nova Cond Light" panose="020B0306020202020204" pitchFamily="34" charset="0"/>
              </a:rPr>
            </a:br>
            <a:br>
              <a:rPr lang="en-GB" sz="3200" dirty="0">
                <a:latin typeface="Arial Nova Cond Light" panose="020B0306020202020204" pitchFamily="34" charset="0"/>
              </a:rPr>
            </a:br>
            <a:r>
              <a:rPr lang="en-GB" sz="3200" dirty="0">
                <a:latin typeface="Arial Nova Cond Light" panose="020B0306020202020204" pitchFamily="34" charset="0"/>
              </a:rPr>
              <a:t>It is an emotion rooted in future-oriented thinking which incorporates themes of threat and vulnerability.</a:t>
            </a:r>
            <a:br>
              <a:rPr lang="en-GB" sz="3200" dirty="0">
                <a:latin typeface="Arial Nova Cond Light" panose="020B0306020202020204" pitchFamily="34" charset="0"/>
              </a:rPr>
            </a:br>
            <a:br>
              <a:rPr lang="en-GB" sz="3200" dirty="0">
                <a:latin typeface="Arial Nova Cond Light" panose="020B0306020202020204" pitchFamily="34" charset="0"/>
              </a:rPr>
            </a:br>
            <a:r>
              <a:rPr lang="en-GB" sz="3200" dirty="0">
                <a:latin typeface="Arial Nova Cond Light" panose="020B0306020202020204" pitchFamily="34" charset="0"/>
              </a:rPr>
              <a:t>Faced with an uncertain outcome, it overestimates the threat and underestimates your ability to cope.</a:t>
            </a:r>
            <a:br>
              <a:rPr lang="en-GB" sz="3200" dirty="0">
                <a:latin typeface="Arial Nova Cond Light" panose="020B0306020202020204" pitchFamily="34" charset="0"/>
              </a:rPr>
            </a:br>
            <a:endParaRPr lang="en-GB" sz="3200" dirty="0">
              <a:latin typeface="Arial Nova Cond Light" panose="020B0306020202020204" pitchFamily="34" charset="0"/>
            </a:endParaRPr>
          </a:p>
          <a:p>
            <a:r>
              <a:rPr lang="en-GB" sz="3200" i="1" dirty="0">
                <a:latin typeface="Arial Nova Cond Light" panose="020B0306020202020204" pitchFamily="34" charset="0"/>
              </a:rPr>
              <a:t>Biblically it exposes the covenantal leanings of our active hearts</a:t>
            </a:r>
            <a:br>
              <a:rPr lang="en-GB" sz="3200" dirty="0">
                <a:latin typeface="Arial Nova Cond Light" panose="020B0306020202020204" pitchFamily="34" charset="0"/>
              </a:rPr>
            </a:br>
            <a:endParaRPr lang="en-GB" sz="3200" dirty="0"/>
          </a:p>
        </p:txBody>
      </p:sp>
      <p:sp>
        <p:nvSpPr>
          <p:cNvPr id="4" name="Footer Placeholder 1">
            <a:extLst>
              <a:ext uri="{FF2B5EF4-FFF2-40B4-BE49-F238E27FC236}">
                <a16:creationId xmlns:a16="http://schemas.microsoft.com/office/drawing/2014/main" id="{1B343BA1-D005-4E57-A408-898795502632}"/>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3" name="TextBox 2">
            <a:extLst>
              <a:ext uri="{FF2B5EF4-FFF2-40B4-BE49-F238E27FC236}">
                <a16:creationId xmlns:a16="http://schemas.microsoft.com/office/drawing/2014/main" id="{6BF6690B-FF59-43BF-9A04-37953E76AA21}"/>
              </a:ext>
            </a:extLst>
          </p:cNvPr>
          <p:cNvSpPr txBox="1"/>
          <p:nvPr/>
        </p:nvSpPr>
        <p:spPr>
          <a:xfrm>
            <a:off x="539552" y="780947"/>
            <a:ext cx="8064896" cy="769441"/>
          </a:xfrm>
          <a:prstGeom prst="rect">
            <a:avLst/>
          </a:prstGeom>
          <a:noFill/>
        </p:spPr>
        <p:txBody>
          <a:bodyPr wrap="square" rtlCol="0">
            <a:spAutoFit/>
          </a:bodyPr>
          <a:lstStyle/>
          <a:p>
            <a:r>
              <a:rPr lang="en-GB" sz="4400" b="1" dirty="0">
                <a:latin typeface="Arial Nova Cond Light" panose="020B0306020202020204" pitchFamily="34" charset="0"/>
              </a:rPr>
              <a:t>What is anxiety</a:t>
            </a:r>
            <a:r>
              <a:rPr lang="en-GB" sz="4400" dirty="0">
                <a:latin typeface="Arial Nova Cond Light" panose="020B0306020202020204" pitchFamily="34" charset="0"/>
              </a:rPr>
              <a:t>?</a:t>
            </a:r>
            <a:endParaRPr lang="en-GB" sz="4400" dirty="0"/>
          </a:p>
        </p:txBody>
      </p:sp>
    </p:spTree>
    <p:extLst>
      <p:ext uri="{BB962C8B-B14F-4D97-AF65-F5344CB8AC3E}">
        <p14:creationId xmlns:p14="http://schemas.microsoft.com/office/powerpoint/2010/main" val="36278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628800"/>
            <a:ext cx="7632848" cy="4248472"/>
          </a:xfrm>
        </p:spPr>
        <p:txBody>
          <a:bodyPr>
            <a:normAutofit/>
          </a:bodyPr>
          <a:lstStyle/>
          <a:p>
            <a:endParaRPr lang="en-GB" sz="2700" b="1" dirty="0">
              <a:latin typeface="Calibri" pitchFamily="34" charset="0"/>
            </a:endParaRPr>
          </a:p>
          <a:p>
            <a:pPr algn="ctr"/>
            <a:r>
              <a:rPr lang="en-GB" sz="7800" b="1" dirty="0">
                <a:ln w="6350">
                  <a:noFill/>
                </a:ln>
                <a:effectLst>
                  <a:outerShdw blurRad="114300" dist="101600" dir="2700000" algn="tl" rotWithShape="0">
                    <a:srgbClr val="000000">
                      <a:alpha val="40000"/>
                    </a:srgbClr>
                  </a:outerShdw>
                </a:effectLst>
                <a:latin typeface="Arial Nova Cond" panose="020B0506020202020204" pitchFamily="34" charset="0"/>
                <a:ea typeface="+mj-ea"/>
                <a:cs typeface="+mj-cs"/>
              </a:rPr>
              <a:t>Session 1</a:t>
            </a:r>
          </a:p>
          <a:p>
            <a:pPr algn="ctr"/>
            <a:endParaRPr lang="en-GB" sz="6600" b="1" i="1" dirty="0">
              <a:ln w="6350">
                <a:noFill/>
              </a:ln>
              <a:effectLst>
                <a:outerShdw blurRad="114300" dist="101600" dir="2700000" algn="tl" rotWithShape="0">
                  <a:srgbClr val="000000">
                    <a:alpha val="40000"/>
                  </a:srgbClr>
                </a:outerShdw>
              </a:effectLst>
              <a:ea typeface="+mj-ea"/>
              <a:cs typeface="+mj-cs"/>
            </a:endParaRPr>
          </a:p>
          <a:p>
            <a:endParaRPr lang="en-GB" sz="2400" b="1" i="1" dirty="0">
              <a:ln w="6350">
                <a:noFill/>
              </a:ln>
              <a:effectLst>
                <a:outerShdw blurRad="114300" dist="101600" dir="2700000" algn="tl" rotWithShape="0">
                  <a:srgbClr val="000000">
                    <a:alpha val="40000"/>
                  </a:srgbClr>
                </a:outerShdw>
              </a:effectLst>
              <a:ea typeface="+mj-ea"/>
              <a:cs typeface="+mj-cs"/>
            </a:endParaRPr>
          </a:p>
          <a:p>
            <a:pPr algn="ctr"/>
            <a:r>
              <a:rPr lang="en-GB" sz="3200" b="1" dirty="0">
                <a:ln w="6350">
                  <a:noFill/>
                </a:ln>
                <a:latin typeface="Arial Nova Cond Light" panose="020B0306020202020204" pitchFamily="34" charset="0"/>
                <a:ea typeface="+mj-ea"/>
                <a:cs typeface="+mj-cs"/>
              </a:rPr>
              <a:t>Minds conformed to the world</a:t>
            </a:r>
          </a:p>
          <a:p>
            <a:pPr algn="ctr"/>
            <a:endParaRPr lang="en-GB" sz="2700" b="1" dirty="0">
              <a:solidFill>
                <a:schemeClr val="tx1"/>
              </a:solidFill>
              <a:latin typeface="Calibri" pitchFamily="34" charset="0"/>
            </a:endParaRPr>
          </a:p>
        </p:txBody>
      </p:sp>
      <p:pic>
        <p:nvPicPr>
          <p:cNvPr id="4" name="Picture 3">
            <a:extLst>
              <a:ext uri="{FF2B5EF4-FFF2-40B4-BE49-F238E27FC236}">
                <a16:creationId xmlns:a16="http://schemas.microsoft.com/office/drawing/2014/main" id="{4BD909CD-A3A5-4910-9C9E-055B65396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48680"/>
            <a:ext cx="3914903" cy="845551"/>
          </a:xfrm>
          <a:prstGeom prst="rect">
            <a:avLst/>
          </a:prstGeom>
        </p:spPr>
      </p:pic>
    </p:spTree>
    <p:extLst>
      <p:ext uri="{BB962C8B-B14F-4D97-AF65-F5344CB8AC3E}">
        <p14:creationId xmlns:p14="http://schemas.microsoft.com/office/powerpoint/2010/main" val="24841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5104-F646-47E8-B196-9FB88CFE4731}"/>
              </a:ext>
            </a:extLst>
          </p:cNvPr>
          <p:cNvSpPr>
            <a:spLocks noGrp="1"/>
          </p:cNvSpPr>
          <p:nvPr>
            <p:ph type="title"/>
          </p:nvPr>
        </p:nvSpPr>
        <p:spPr/>
        <p:txBody>
          <a:bodyPr/>
          <a:lstStyle/>
          <a:p>
            <a:r>
              <a:rPr lang="en-GB" dirty="0">
                <a:latin typeface="Arial Nova Cond" panose="020B0506020202020204" pitchFamily="34" charset="0"/>
              </a:rPr>
              <a:t>We are embodied souls</a:t>
            </a:r>
          </a:p>
        </p:txBody>
      </p:sp>
      <p:pic>
        <p:nvPicPr>
          <p:cNvPr id="5" name="Content Placeholder 4">
            <a:extLst>
              <a:ext uri="{FF2B5EF4-FFF2-40B4-BE49-F238E27FC236}">
                <a16:creationId xmlns:a16="http://schemas.microsoft.com/office/drawing/2014/main" id="{A432BC47-B54E-4191-B817-76B9F124B72A}"/>
              </a:ext>
            </a:extLst>
          </p:cNvPr>
          <p:cNvPicPr>
            <a:picLocks noGrp="1" noChangeAspect="1"/>
          </p:cNvPicPr>
          <p:nvPr>
            <p:ph idx="1"/>
          </p:nvPr>
        </p:nvPicPr>
        <p:blipFill>
          <a:blip r:embed="rId2"/>
          <a:stretch>
            <a:fillRect/>
          </a:stretch>
        </p:blipFill>
        <p:spPr>
          <a:xfrm>
            <a:off x="822960" y="1898350"/>
            <a:ext cx="7709480" cy="4390452"/>
          </a:xfrm>
          <a:prstGeom prst="rect">
            <a:avLst/>
          </a:prstGeom>
        </p:spPr>
      </p:pic>
      <p:sp>
        <p:nvSpPr>
          <p:cNvPr id="4" name="Footer Placeholder 3">
            <a:extLst>
              <a:ext uri="{FF2B5EF4-FFF2-40B4-BE49-F238E27FC236}">
                <a16:creationId xmlns:a16="http://schemas.microsoft.com/office/drawing/2014/main" id="{5AE1CCF7-5896-44ED-BC3C-14F6769DD803}"/>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22129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4262881"/>
              </p:ext>
            </p:extLst>
          </p:nvPr>
        </p:nvGraphicFramePr>
        <p:xfrm>
          <a:off x="342346" y="802740"/>
          <a:ext cx="8478126" cy="5506579"/>
        </p:xfrm>
        <a:graphic>
          <a:graphicData uri="http://schemas.openxmlformats.org/drawingml/2006/table">
            <a:tbl>
              <a:tblPr firstRow="1" bandRow="1">
                <a:tableStyleId>{5C22544A-7EE6-4342-B048-85BDC9FD1C3A}</a:tableStyleId>
              </a:tblPr>
              <a:tblGrid>
                <a:gridCol w="4157646">
                  <a:extLst>
                    <a:ext uri="{9D8B030D-6E8A-4147-A177-3AD203B41FA5}">
                      <a16:colId xmlns:a16="http://schemas.microsoft.com/office/drawing/2014/main" val="2144096070"/>
                    </a:ext>
                  </a:extLst>
                </a:gridCol>
                <a:gridCol w="4320480">
                  <a:extLst>
                    <a:ext uri="{9D8B030D-6E8A-4147-A177-3AD203B41FA5}">
                      <a16:colId xmlns:a16="http://schemas.microsoft.com/office/drawing/2014/main" val="1984536917"/>
                    </a:ext>
                  </a:extLst>
                </a:gridCol>
              </a:tblGrid>
              <a:tr h="534925">
                <a:tc>
                  <a:txBody>
                    <a:bodyPr/>
                    <a:lstStyle/>
                    <a:p>
                      <a:pPr algn="ctr"/>
                      <a:r>
                        <a:rPr lang="en-GB" sz="2800" dirty="0">
                          <a:solidFill>
                            <a:sysClr val="windowText" lastClr="000000"/>
                          </a:solidFill>
                        </a:rPr>
                        <a:t>Behaviours</a:t>
                      </a:r>
                    </a:p>
                  </a:txBody>
                  <a:tcPr/>
                </a:tc>
                <a:tc>
                  <a:txBody>
                    <a:bodyPr/>
                    <a:lstStyle/>
                    <a:p>
                      <a:pPr algn="ctr"/>
                      <a:r>
                        <a:rPr lang="en-GB" sz="2800" dirty="0">
                          <a:solidFill>
                            <a:sysClr val="windowText" lastClr="000000"/>
                          </a:solidFill>
                        </a:rPr>
                        <a:t>Biology</a:t>
                      </a:r>
                    </a:p>
                  </a:txBody>
                  <a:tcPr/>
                </a:tc>
                <a:extLst>
                  <a:ext uri="{0D108BD9-81ED-4DB2-BD59-A6C34878D82A}">
                    <a16:rowId xmlns:a16="http://schemas.microsoft.com/office/drawing/2014/main" val="890634097"/>
                  </a:ext>
                </a:extLst>
              </a:tr>
              <a:tr h="2359962">
                <a:tc>
                  <a:txBody>
                    <a:bodyPr/>
                    <a:lstStyle/>
                    <a:p>
                      <a:r>
                        <a:rPr lang="en-GB" sz="1800" dirty="0">
                          <a:latin typeface="Arial Nova Cond Light" panose="020B0306020202020204" pitchFamily="34" charset="0"/>
                        </a:rPr>
                        <a:t>Physical &amp; Emotional withdrawal</a:t>
                      </a:r>
                    </a:p>
                    <a:p>
                      <a:r>
                        <a:rPr lang="en-GB" sz="1800" dirty="0">
                          <a:latin typeface="Arial Nova Cond Light" panose="020B0306020202020204" pitchFamily="34" charset="0"/>
                        </a:rPr>
                        <a:t>Ritualistic behaviours</a:t>
                      </a:r>
                    </a:p>
                    <a:p>
                      <a:r>
                        <a:rPr lang="en-GB" sz="1800" dirty="0">
                          <a:latin typeface="Arial Nova Cond Light" panose="020B0306020202020204" pitchFamily="34" charset="0"/>
                        </a:rPr>
                        <a:t>Unhelpful</a:t>
                      </a:r>
                      <a:r>
                        <a:rPr lang="en-GB" sz="1800" baseline="0" dirty="0">
                          <a:latin typeface="Arial Nova Cond Light" panose="020B0306020202020204" pitchFamily="34" charset="0"/>
                        </a:rPr>
                        <a:t> attempts to numb or control emotions (drugs, alcohol, self-harm, food restriction, pornography)</a:t>
                      </a:r>
                    </a:p>
                    <a:p>
                      <a:r>
                        <a:rPr lang="en-GB" sz="1800" baseline="0" dirty="0">
                          <a:latin typeface="Arial Nova Cond Light" panose="020B0306020202020204" pitchFamily="34" charset="0"/>
                        </a:rPr>
                        <a:t>Constant reassurance seeking </a:t>
                      </a:r>
                    </a:p>
                    <a:p>
                      <a:endParaRPr lang="en-GB" sz="1800" dirty="0">
                        <a:solidFill>
                          <a:sysClr val="windowText" lastClr="000000"/>
                        </a:solidFill>
                        <a:latin typeface="Arial Nova Cond Light" panose="020B0306020202020204" pitchFamily="34" charset="0"/>
                      </a:endParaRPr>
                    </a:p>
                  </a:txBody>
                  <a:tcPr/>
                </a:tc>
                <a:tc>
                  <a:txBody>
                    <a:bodyPr/>
                    <a:lstStyle/>
                    <a:p>
                      <a:r>
                        <a:rPr lang="en-GB" sz="1800" kern="1200" dirty="0">
                          <a:solidFill>
                            <a:schemeClr val="dk1"/>
                          </a:solidFill>
                          <a:latin typeface="Arial Nova Cond Light" panose="020B0306020202020204" pitchFamily="34" charset="0"/>
                          <a:ea typeface="+mn-ea"/>
                          <a:cs typeface="+mn-cs"/>
                        </a:rPr>
                        <a:t>Fast heart rate (increased blood pressure)</a:t>
                      </a:r>
                    </a:p>
                    <a:p>
                      <a:r>
                        <a:rPr lang="en-GB" sz="1800" kern="1200" dirty="0">
                          <a:solidFill>
                            <a:schemeClr val="dk1"/>
                          </a:solidFill>
                          <a:latin typeface="Arial Nova Cond Light" panose="020B0306020202020204" pitchFamily="34" charset="0"/>
                          <a:ea typeface="+mn-ea"/>
                          <a:cs typeface="+mn-cs"/>
                        </a:rPr>
                        <a:t>Over-breathing &amp; dizziness</a:t>
                      </a:r>
                    </a:p>
                    <a:p>
                      <a:r>
                        <a:rPr lang="en-GB" sz="1800" kern="1200" dirty="0">
                          <a:solidFill>
                            <a:schemeClr val="dk1"/>
                          </a:solidFill>
                          <a:latin typeface="Arial Nova Cond Light" panose="020B0306020202020204" pitchFamily="34" charset="0"/>
                          <a:ea typeface="+mn-ea"/>
                          <a:cs typeface="+mn-cs"/>
                        </a:rPr>
                        <a:t>‘fuzzy brain’ – unable to make decisions / focus</a:t>
                      </a:r>
                    </a:p>
                    <a:p>
                      <a:r>
                        <a:rPr lang="en-GB" sz="1800" kern="1200" dirty="0">
                          <a:solidFill>
                            <a:schemeClr val="dk1"/>
                          </a:solidFill>
                          <a:latin typeface="Arial Nova Cond Light" panose="020B0306020202020204" pitchFamily="34" charset="0"/>
                          <a:ea typeface="+mn-ea"/>
                          <a:cs typeface="+mn-cs"/>
                        </a:rPr>
                        <a:t>Poor sleep / twitch dropping off</a:t>
                      </a:r>
                    </a:p>
                    <a:p>
                      <a:r>
                        <a:rPr lang="en-GB" sz="1800" kern="1200" dirty="0">
                          <a:solidFill>
                            <a:schemeClr val="dk1"/>
                          </a:solidFill>
                          <a:latin typeface="Arial Nova Cond Light" panose="020B0306020202020204" pitchFamily="34" charset="0"/>
                          <a:ea typeface="+mn-ea"/>
                          <a:cs typeface="+mn-cs"/>
                        </a:rPr>
                        <a:t>Butterflies / tense stomach / unable to eat / IBS Cold extremities</a:t>
                      </a:r>
                      <a:endParaRPr lang="en-GB" sz="1800" baseline="0" dirty="0">
                        <a:latin typeface="Arial Nova Cond Light" panose="020B0306020202020204" pitchFamily="34" charset="0"/>
                      </a:endParaRPr>
                    </a:p>
                  </a:txBody>
                  <a:tcPr/>
                </a:tc>
                <a:extLst>
                  <a:ext uri="{0D108BD9-81ED-4DB2-BD59-A6C34878D82A}">
                    <a16:rowId xmlns:a16="http://schemas.microsoft.com/office/drawing/2014/main" val="2140411130"/>
                  </a:ext>
                </a:extLst>
              </a:tr>
              <a:tr h="534925">
                <a:tc>
                  <a:txBody>
                    <a:bodyPr/>
                    <a:lstStyle/>
                    <a:p>
                      <a:pPr algn="ctr"/>
                      <a:r>
                        <a:rPr lang="en-GB" sz="2800" b="1" kern="1200" dirty="0">
                          <a:solidFill>
                            <a:sysClr val="windowText" lastClr="000000"/>
                          </a:solidFill>
                          <a:latin typeface="+mn-lt"/>
                          <a:ea typeface="+mn-ea"/>
                          <a:cs typeface="+mn-cs"/>
                        </a:rPr>
                        <a:t>Thoughts</a:t>
                      </a:r>
                    </a:p>
                  </a:txBody>
                  <a:tcPr/>
                </a:tc>
                <a:tc>
                  <a:txBody>
                    <a:bodyPr/>
                    <a:lstStyle/>
                    <a:p>
                      <a:pPr algn="ctr"/>
                      <a:r>
                        <a:rPr lang="en-GB" sz="2800" b="1" kern="1200" dirty="0">
                          <a:solidFill>
                            <a:sysClr val="windowText" lastClr="000000"/>
                          </a:solidFill>
                          <a:latin typeface="+mn-lt"/>
                          <a:ea typeface="+mn-ea"/>
                          <a:cs typeface="+mn-cs"/>
                        </a:rPr>
                        <a:t>Heart</a:t>
                      </a:r>
                    </a:p>
                  </a:txBody>
                  <a:tcPr/>
                </a:tc>
                <a:extLst>
                  <a:ext uri="{0D108BD9-81ED-4DB2-BD59-A6C34878D82A}">
                    <a16:rowId xmlns:a16="http://schemas.microsoft.com/office/drawing/2014/main" val="2789406844"/>
                  </a:ext>
                </a:extLst>
              </a:tr>
              <a:tr h="2076767">
                <a:tc>
                  <a:txBody>
                    <a:bodyPr/>
                    <a:lstStyle/>
                    <a:p>
                      <a:pPr marL="0" algn="l" defTabSz="685800" rtl="0" eaLnBrk="1" latinLnBrk="0" hangingPunct="1"/>
                      <a:r>
                        <a:rPr lang="en-GB" sz="1800" b="1" u="sng" kern="1200" dirty="0">
                          <a:solidFill>
                            <a:schemeClr val="dk1"/>
                          </a:solidFill>
                          <a:latin typeface="Arial Nova Cond Light" panose="020B0306020202020204" pitchFamily="34" charset="0"/>
                          <a:ea typeface="+mn-ea"/>
                          <a:cs typeface="+mn-cs"/>
                        </a:rPr>
                        <a:t>How</a:t>
                      </a:r>
                      <a:r>
                        <a:rPr lang="en-GB" sz="1800" b="1" kern="1200" dirty="0">
                          <a:solidFill>
                            <a:schemeClr val="dk1"/>
                          </a:solidFill>
                          <a:latin typeface="Arial Nova Cond Light" panose="020B0306020202020204" pitchFamily="34" charset="0"/>
                          <a:ea typeface="+mn-ea"/>
                          <a:cs typeface="+mn-cs"/>
                        </a:rPr>
                        <a:t> we think is distorted…</a:t>
                      </a:r>
                    </a:p>
                    <a:p>
                      <a:pPr marL="0" algn="l" defTabSz="685800" rtl="0" eaLnBrk="1" latinLnBrk="0" hangingPunct="1"/>
                      <a:r>
                        <a:rPr lang="en-GB" sz="1800" kern="1200" dirty="0">
                          <a:solidFill>
                            <a:schemeClr val="dk1"/>
                          </a:solidFill>
                          <a:latin typeface="Arial Nova Cond Light" panose="020B0306020202020204" pitchFamily="34" charset="0"/>
                          <a:ea typeface="+mn-ea"/>
                          <a:cs typeface="+mn-cs"/>
                        </a:rPr>
                        <a:t>‘I can’t cope’</a:t>
                      </a:r>
                    </a:p>
                    <a:p>
                      <a:pPr marL="0" algn="l" defTabSz="685800" rtl="0" eaLnBrk="1" latinLnBrk="0" hangingPunct="1"/>
                      <a:r>
                        <a:rPr lang="en-GB" sz="1800" kern="1200" dirty="0">
                          <a:solidFill>
                            <a:schemeClr val="dk1"/>
                          </a:solidFill>
                          <a:latin typeface="Arial Nova Cond Light" panose="020B0306020202020204" pitchFamily="34" charset="0"/>
                          <a:ea typeface="+mn-ea"/>
                          <a:cs typeface="+mn-cs"/>
                        </a:rPr>
                        <a:t>‘But what if…..’</a:t>
                      </a:r>
                    </a:p>
                    <a:p>
                      <a:pPr marL="0" algn="l" defTabSz="685800" rtl="0" eaLnBrk="1" latinLnBrk="0" hangingPunct="1"/>
                      <a:r>
                        <a:rPr lang="en-GB" sz="1800" kern="1200" dirty="0">
                          <a:solidFill>
                            <a:schemeClr val="dk1"/>
                          </a:solidFill>
                          <a:latin typeface="Arial Nova Cond Light" panose="020B0306020202020204" pitchFamily="34" charset="0"/>
                          <a:ea typeface="+mn-ea"/>
                          <a:cs typeface="+mn-cs"/>
                        </a:rPr>
                        <a:t>‘I think it’s serious – I googled it!’</a:t>
                      </a:r>
                    </a:p>
                    <a:p>
                      <a:pPr marL="0" algn="l" defTabSz="685800" rtl="0" eaLnBrk="1" latinLnBrk="0" hangingPunct="1"/>
                      <a:r>
                        <a:rPr lang="en-GB" sz="1800" kern="1200" dirty="0">
                          <a:solidFill>
                            <a:schemeClr val="dk1"/>
                          </a:solidFill>
                          <a:latin typeface="Arial Nova Cond Light" panose="020B0306020202020204" pitchFamily="34" charset="0"/>
                          <a:ea typeface="+mn-ea"/>
                          <a:cs typeface="+mn-cs"/>
                        </a:rPr>
                        <a:t>‘It will be terrible, I can’t stand it’</a:t>
                      </a:r>
                    </a:p>
                    <a:p>
                      <a:pPr marL="0" algn="l" defTabSz="685800" rtl="0" eaLnBrk="1" latinLnBrk="0" hangingPunct="1"/>
                      <a:r>
                        <a:rPr lang="en-GB" sz="1800" b="1" kern="1200" dirty="0">
                          <a:solidFill>
                            <a:schemeClr val="dk1"/>
                          </a:solidFill>
                          <a:latin typeface="Arial Nova Cond Light" panose="020B0306020202020204" pitchFamily="34" charset="0"/>
                          <a:ea typeface="+mn-ea"/>
                          <a:cs typeface="+mn-cs"/>
                        </a:rPr>
                        <a:t>And </a:t>
                      </a:r>
                      <a:r>
                        <a:rPr lang="en-GB" sz="1800" b="1" u="sng" kern="1200" dirty="0">
                          <a:solidFill>
                            <a:schemeClr val="dk1"/>
                          </a:solidFill>
                          <a:latin typeface="Arial Nova Cond Light" panose="020B0306020202020204" pitchFamily="34" charset="0"/>
                          <a:ea typeface="+mn-ea"/>
                          <a:cs typeface="+mn-cs"/>
                        </a:rPr>
                        <a:t>what</a:t>
                      </a:r>
                      <a:r>
                        <a:rPr lang="en-GB" sz="1800" b="1" kern="1200" dirty="0">
                          <a:solidFill>
                            <a:schemeClr val="dk1"/>
                          </a:solidFill>
                          <a:latin typeface="Arial Nova Cond Light" panose="020B0306020202020204" pitchFamily="34" charset="0"/>
                          <a:ea typeface="+mn-ea"/>
                          <a:cs typeface="+mn-cs"/>
                        </a:rPr>
                        <a:t> we think is distorted…</a:t>
                      </a:r>
                      <a:endParaRPr lang="en-GB" sz="1800" b="1" kern="1200" baseline="0" dirty="0">
                        <a:solidFill>
                          <a:schemeClr val="dk1"/>
                        </a:solidFill>
                        <a:latin typeface="Arial Nova Cond Light" panose="020B0306020202020204" pitchFamily="34" charset="0"/>
                        <a:ea typeface="+mn-ea"/>
                        <a:cs typeface="+mn-cs"/>
                      </a:endParaRPr>
                    </a:p>
                    <a:p>
                      <a:pPr marL="0" algn="l" defTabSz="685800" rtl="0" eaLnBrk="1" latinLnBrk="0" hangingPunct="1"/>
                      <a:r>
                        <a:rPr lang="en-GB" sz="1800" dirty="0">
                          <a:latin typeface="Arial Nova Cond Light" panose="020B0306020202020204" pitchFamily="34" charset="0"/>
                        </a:rPr>
                        <a:t>About ourselves, others &amp; God</a:t>
                      </a:r>
                    </a:p>
                  </a:txBody>
                  <a:tcPr/>
                </a:tc>
                <a:tc>
                  <a:txBody>
                    <a:bodyPr/>
                    <a:lstStyle/>
                    <a:p>
                      <a:r>
                        <a:rPr lang="en-GB" sz="1800" dirty="0">
                          <a:latin typeface="Arial Nova Cond Light" panose="020B0306020202020204" pitchFamily="34" charset="0"/>
                        </a:rPr>
                        <a:t>Motivated by a functional belief that I am vulnerable and in danger, therefore I must protect myself.</a:t>
                      </a:r>
                    </a:p>
                    <a:p>
                      <a:endParaRPr lang="en-GB" sz="1800" i="1" dirty="0">
                        <a:latin typeface="Arial Nova Cond Light" panose="020B0306020202020204" pitchFamily="34" charset="0"/>
                      </a:endParaRPr>
                    </a:p>
                    <a:p>
                      <a:r>
                        <a:rPr lang="en-GB" sz="1800" b="1" i="1" dirty="0">
                          <a:latin typeface="Arial Nova Cond Light" panose="020B0306020202020204" pitchFamily="34" charset="0"/>
                        </a:rPr>
                        <a:t>What is this revealing</a:t>
                      </a:r>
                    </a:p>
                    <a:p>
                      <a:r>
                        <a:rPr lang="en-GB" sz="1800" b="1" i="1" dirty="0">
                          <a:latin typeface="Arial Nova Cond Light" panose="020B0306020202020204" pitchFamily="34" charset="0"/>
                        </a:rPr>
                        <a:t>about our true beliefs </a:t>
                      </a:r>
                    </a:p>
                    <a:p>
                      <a:r>
                        <a:rPr lang="en-GB" sz="1800" b="1" i="1" dirty="0">
                          <a:latin typeface="Arial Nova Cond Light" panose="020B0306020202020204" pitchFamily="34" charset="0"/>
                        </a:rPr>
                        <a:t>concerning God? </a:t>
                      </a:r>
                    </a:p>
                  </a:txBody>
                  <a:tcPr/>
                </a:tc>
                <a:extLst>
                  <a:ext uri="{0D108BD9-81ED-4DB2-BD59-A6C34878D82A}">
                    <a16:rowId xmlns:a16="http://schemas.microsoft.com/office/drawing/2014/main" val="489450966"/>
                  </a:ext>
                </a:extLst>
              </a:tr>
            </a:tbl>
          </a:graphicData>
        </a:graphic>
      </p:graphicFrame>
      <p:sp>
        <p:nvSpPr>
          <p:cNvPr id="3" name="Heart 2"/>
          <p:cNvSpPr/>
          <p:nvPr/>
        </p:nvSpPr>
        <p:spPr>
          <a:xfrm>
            <a:off x="7308304" y="5373216"/>
            <a:ext cx="792088" cy="68204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3528" y="188640"/>
            <a:ext cx="8424936" cy="646331"/>
          </a:xfrm>
          <a:prstGeom prst="rect">
            <a:avLst/>
          </a:prstGeom>
          <a:noFill/>
        </p:spPr>
        <p:txBody>
          <a:bodyPr wrap="square" rtlCol="0">
            <a:spAutoFit/>
          </a:bodyPr>
          <a:lstStyle/>
          <a:p>
            <a:r>
              <a:rPr lang="en-GB" sz="3600" b="1" dirty="0">
                <a:latin typeface="Arial Nova Cond Light" panose="020B0306020202020204" pitchFamily="34" charset="0"/>
              </a:rPr>
              <a:t>Anxiety involves all of us </a:t>
            </a:r>
          </a:p>
        </p:txBody>
      </p:sp>
      <p:sp>
        <p:nvSpPr>
          <p:cNvPr id="6" name="Footer Placeholder 1">
            <a:extLst>
              <a:ext uri="{FF2B5EF4-FFF2-40B4-BE49-F238E27FC236}">
                <a16:creationId xmlns:a16="http://schemas.microsoft.com/office/drawing/2014/main" id="{F574BF39-5CE1-455B-AD61-99143A963166}"/>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29801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680" y="-57210"/>
            <a:ext cx="7740650" cy="858837"/>
          </a:xfrm>
        </p:spPr>
        <p:txBody>
          <a:bodyPr>
            <a:noAutofit/>
          </a:bodyPr>
          <a:lstStyle/>
          <a:p>
            <a:r>
              <a:rPr lang="en-GB" sz="3200" b="1" u="sng" dirty="0">
                <a:solidFill>
                  <a:schemeClr val="tx1"/>
                </a:solidFill>
                <a:latin typeface="Arial Nova Cond Light" panose="020B0306020202020204" pitchFamily="34" charset="0"/>
                <a:ea typeface="+mn-ea"/>
                <a:cs typeface="+mn-cs"/>
              </a:rPr>
              <a:t>HOW</a:t>
            </a:r>
            <a:r>
              <a:rPr lang="en-GB" sz="3200" b="1" dirty="0">
                <a:solidFill>
                  <a:schemeClr val="tx1"/>
                </a:solidFill>
                <a:latin typeface="Arial Nova Cond Light" panose="020B0306020202020204" pitchFamily="34" charset="0"/>
                <a:ea typeface="+mn-ea"/>
                <a:cs typeface="+mn-cs"/>
              </a:rPr>
              <a:t> we think is distorted</a:t>
            </a:r>
          </a:p>
        </p:txBody>
      </p:sp>
      <p:graphicFrame>
        <p:nvGraphicFramePr>
          <p:cNvPr id="4" name="Table 3"/>
          <p:cNvGraphicFramePr>
            <a:graphicFrameLocks noGrp="1"/>
          </p:cNvGraphicFramePr>
          <p:nvPr>
            <p:extLst>
              <p:ext uri="{D42A27DB-BD31-4B8C-83A1-F6EECF244321}">
                <p14:modId xmlns:p14="http://schemas.microsoft.com/office/powerpoint/2010/main" val="947339946"/>
              </p:ext>
            </p:extLst>
          </p:nvPr>
        </p:nvGraphicFramePr>
        <p:xfrm>
          <a:off x="439322" y="836712"/>
          <a:ext cx="7843366" cy="4410490"/>
        </p:xfrm>
        <a:graphic>
          <a:graphicData uri="http://schemas.openxmlformats.org/drawingml/2006/table">
            <a:tbl>
              <a:tblPr firstRow="1" firstCol="1" bandRow="1">
                <a:tableStyleId>{5C22544A-7EE6-4342-B048-85BDC9FD1C3A}</a:tableStyleId>
              </a:tblPr>
              <a:tblGrid>
                <a:gridCol w="3919897">
                  <a:extLst>
                    <a:ext uri="{9D8B030D-6E8A-4147-A177-3AD203B41FA5}">
                      <a16:colId xmlns:a16="http://schemas.microsoft.com/office/drawing/2014/main" val="2688720835"/>
                    </a:ext>
                  </a:extLst>
                </a:gridCol>
                <a:gridCol w="3923469">
                  <a:extLst>
                    <a:ext uri="{9D8B030D-6E8A-4147-A177-3AD203B41FA5}">
                      <a16:colId xmlns:a16="http://schemas.microsoft.com/office/drawing/2014/main" val="3449602801"/>
                    </a:ext>
                  </a:extLst>
                </a:gridCol>
              </a:tblGrid>
              <a:tr h="1098122">
                <a:tc>
                  <a:txBody>
                    <a:bodyPr/>
                    <a:lstStyle/>
                    <a:p>
                      <a:pPr algn="ctr">
                        <a:spcAft>
                          <a:spcPts val="0"/>
                        </a:spcAft>
                      </a:pPr>
                      <a:r>
                        <a:rPr lang="en-GB" sz="1600" dirty="0">
                          <a:solidFill>
                            <a:schemeClr val="tx1"/>
                          </a:solidFill>
                          <a:effectLst/>
                          <a:latin typeface="Arial Nova Cond Light" panose="020B0306020202020204" pitchFamily="34" charset="0"/>
                        </a:rPr>
                        <a:t>All-or-nothing</a:t>
                      </a:r>
                    </a:p>
                    <a:p>
                      <a:pPr algn="ctr">
                        <a:spcAft>
                          <a:spcPts val="0"/>
                        </a:spcAft>
                      </a:pPr>
                      <a:endParaRPr lang="en-GB" sz="1600" dirty="0">
                        <a:solidFill>
                          <a:schemeClr val="tx1"/>
                        </a:solidFill>
                        <a:effectLst/>
                        <a:latin typeface="Arial Nova Cond Light" panose="020B0306020202020204" pitchFamily="34" charset="0"/>
                      </a:endParaRPr>
                    </a:p>
                    <a:p>
                      <a:pPr algn="ctr">
                        <a:spcAft>
                          <a:spcPts val="0"/>
                        </a:spcAft>
                      </a:pPr>
                      <a:r>
                        <a:rPr lang="en-GB" sz="1600" dirty="0">
                          <a:solidFill>
                            <a:schemeClr val="tx1"/>
                          </a:solidFill>
                          <a:effectLst/>
                          <a:latin typeface="Arial Nova Cond Light" panose="020B0306020202020204" pitchFamily="34" charset="0"/>
                        </a:rPr>
                        <a:t>Everything is seen at an extreme, with no middle ground</a:t>
                      </a:r>
                      <a:endParaRPr lang="en-GB" sz="1600" dirty="0">
                        <a:solidFill>
                          <a:schemeClr val="tx1"/>
                        </a:solidFill>
                        <a:effectLst/>
                        <a:latin typeface="Arial Nova Cond Light" panose="020B0306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600" dirty="0">
                          <a:solidFill>
                            <a:schemeClr val="tx1"/>
                          </a:solidFill>
                          <a:effectLst/>
                          <a:latin typeface="Arial Nova Cond Light" panose="020B0306020202020204" pitchFamily="34" charset="0"/>
                        </a:rPr>
                        <a:t>Emotional Reasoning</a:t>
                      </a:r>
                    </a:p>
                    <a:p>
                      <a:pPr algn="ctr">
                        <a:spcAft>
                          <a:spcPts val="0"/>
                        </a:spcAft>
                      </a:pPr>
                      <a:endParaRPr lang="en-GB" sz="1600" dirty="0">
                        <a:solidFill>
                          <a:schemeClr val="tx1"/>
                        </a:solidFill>
                        <a:effectLst/>
                        <a:latin typeface="Arial Nova Cond Light" panose="020B0306020202020204" pitchFamily="34" charset="0"/>
                      </a:endParaRPr>
                    </a:p>
                    <a:p>
                      <a:pPr algn="ctr">
                        <a:spcAft>
                          <a:spcPts val="0"/>
                        </a:spcAft>
                      </a:pPr>
                      <a:r>
                        <a:rPr lang="en-GB" sz="1600" dirty="0">
                          <a:solidFill>
                            <a:schemeClr val="tx1"/>
                          </a:solidFill>
                          <a:effectLst/>
                          <a:latin typeface="Arial Nova Cond Light" panose="020B0306020202020204" pitchFamily="34" charset="0"/>
                        </a:rPr>
                        <a:t>A situation is evaluated on the basis of how we feel about it</a:t>
                      </a:r>
                      <a:endParaRPr lang="en-GB" sz="1600" dirty="0">
                        <a:solidFill>
                          <a:schemeClr val="tx1"/>
                        </a:solidFill>
                        <a:effectLst/>
                        <a:latin typeface="Arial Nova Cond Light" panose="020B0306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59812984"/>
                  </a:ext>
                </a:extLst>
              </a:tr>
              <a:tr h="1098122">
                <a:tc>
                  <a:txBody>
                    <a:bodyPr/>
                    <a:lstStyle/>
                    <a:p>
                      <a:pPr algn="ctr">
                        <a:spcAft>
                          <a:spcPts val="0"/>
                        </a:spcAft>
                      </a:pPr>
                      <a:r>
                        <a:rPr lang="en-GB" sz="1600" dirty="0">
                          <a:solidFill>
                            <a:schemeClr val="tx1"/>
                          </a:solidFill>
                          <a:effectLst/>
                          <a:latin typeface="Arial Nova Cond Light" panose="020B0306020202020204" pitchFamily="34" charset="0"/>
                        </a:rPr>
                        <a:t>Over-generalisation</a:t>
                      </a:r>
                    </a:p>
                    <a:p>
                      <a:pPr algn="ctr">
                        <a:spcAft>
                          <a:spcPts val="0"/>
                        </a:spcAft>
                      </a:pPr>
                      <a:endParaRPr lang="en-GB" sz="1600" dirty="0">
                        <a:solidFill>
                          <a:schemeClr val="tx1"/>
                        </a:solidFill>
                        <a:effectLst/>
                        <a:latin typeface="Arial Nova Cond Light" panose="020B0306020202020204" pitchFamily="34" charset="0"/>
                      </a:endParaRPr>
                    </a:p>
                    <a:p>
                      <a:pPr algn="ctr">
                        <a:spcAft>
                          <a:spcPts val="0"/>
                        </a:spcAft>
                      </a:pPr>
                      <a:r>
                        <a:rPr lang="en-GB" sz="1600" dirty="0">
                          <a:solidFill>
                            <a:schemeClr val="tx1"/>
                          </a:solidFill>
                          <a:effectLst/>
                          <a:latin typeface="Arial Nova Cond Light" panose="020B0306020202020204" pitchFamily="34" charset="0"/>
                        </a:rPr>
                        <a:t>Believing we know future outcomes based on a single event</a:t>
                      </a:r>
                      <a:endParaRPr lang="en-GB" sz="1600" dirty="0">
                        <a:solidFill>
                          <a:schemeClr val="tx1"/>
                        </a:solidFill>
                        <a:effectLst/>
                        <a:latin typeface="Arial Nova Cond Light" panose="020B0306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Overly-demanding</a:t>
                      </a:r>
                    </a:p>
                    <a:p>
                      <a:pPr marL="0" algn="ctr" defTabSz="685800" rtl="0" eaLnBrk="1" latinLnBrk="0" hangingPunct="1">
                        <a:spcAft>
                          <a:spcPts val="0"/>
                        </a:spcAft>
                      </a:pPr>
                      <a:endParaRPr lang="en-GB" sz="1600" b="1" kern="1200" dirty="0">
                        <a:solidFill>
                          <a:schemeClr val="tx1"/>
                        </a:solidFill>
                        <a:effectLst/>
                        <a:latin typeface="Arial Nova Cond Light" panose="020B0306020202020204" pitchFamily="34" charset="0"/>
                        <a:ea typeface="+mn-ea"/>
                        <a:cs typeface="+mn-cs"/>
                      </a:endParaRPr>
                    </a:p>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Holding unreasonable expectations in the form of </a:t>
                      </a:r>
                    </a:p>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Should / Must / Ought</a:t>
                      </a:r>
                    </a:p>
                  </a:txBody>
                  <a:tcPr marL="68580" marR="68580" marT="0" marB="0">
                    <a:solidFill>
                      <a:schemeClr val="accent1">
                        <a:lumMod val="40000"/>
                        <a:lumOff val="60000"/>
                      </a:schemeClr>
                    </a:solidFill>
                  </a:tcPr>
                </a:tc>
                <a:extLst>
                  <a:ext uri="{0D108BD9-81ED-4DB2-BD59-A6C34878D82A}">
                    <a16:rowId xmlns:a16="http://schemas.microsoft.com/office/drawing/2014/main" val="3903273166"/>
                  </a:ext>
                </a:extLst>
              </a:tr>
              <a:tr h="1116124">
                <a:tc>
                  <a:txBody>
                    <a:bodyPr/>
                    <a:lstStyle/>
                    <a:p>
                      <a:pPr algn="ctr">
                        <a:spcAft>
                          <a:spcPts val="0"/>
                        </a:spcAft>
                      </a:pPr>
                      <a:r>
                        <a:rPr lang="en-GB" sz="1600" dirty="0">
                          <a:solidFill>
                            <a:schemeClr val="tx1"/>
                          </a:solidFill>
                          <a:effectLst/>
                          <a:latin typeface="Arial Nova Cond Light" panose="020B0306020202020204" pitchFamily="34" charset="0"/>
                        </a:rPr>
                        <a:t>Mental filtering</a:t>
                      </a:r>
                    </a:p>
                    <a:p>
                      <a:pPr algn="ctr">
                        <a:spcAft>
                          <a:spcPts val="0"/>
                        </a:spcAft>
                      </a:pPr>
                      <a:endParaRPr lang="en-GB" sz="1600" dirty="0">
                        <a:solidFill>
                          <a:schemeClr val="tx1"/>
                        </a:solidFill>
                        <a:effectLst/>
                        <a:latin typeface="Arial Nova Cond Light" panose="020B0306020202020204" pitchFamily="34" charset="0"/>
                      </a:endParaRPr>
                    </a:p>
                    <a:p>
                      <a:pPr algn="ctr">
                        <a:spcAft>
                          <a:spcPts val="0"/>
                        </a:spcAft>
                      </a:pPr>
                      <a:r>
                        <a:rPr lang="en-GB" sz="1600" dirty="0">
                          <a:solidFill>
                            <a:schemeClr val="tx1"/>
                          </a:solidFill>
                          <a:effectLst/>
                          <a:latin typeface="Arial Nova Cond Light" panose="020B0306020202020204" pitchFamily="34" charset="0"/>
                        </a:rPr>
                        <a:t>We focus only on certain types of evidence about the situation or person</a:t>
                      </a:r>
                      <a:endParaRPr lang="en-GB" sz="1600" dirty="0">
                        <a:solidFill>
                          <a:schemeClr val="tx1"/>
                        </a:solidFill>
                        <a:effectLst/>
                        <a:latin typeface="Arial Nova Cond Light" panose="020B0306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Personalisation / Blame</a:t>
                      </a:r>
                    </a:p>
                    <a:p>
                      <a:pPr marL="0" algn="ctr" defTabSz="685800" rtl="0" eaLnBrk="1" latinLnBrk="0" hangingPunct="1">
                        <a:spcAft>
                          <a:spcPts val="0"/>
                        </a:spcAft>
                      </a:pPr>
                      <a:endParaRPr lang="en-GB" sz="1600" b="1" kern="1200" dirty="0">
                        <a:solidFill>
                          <a:schemeClr val="tx1"/>
                        </a:solidFill>
                        <a:effectLst/>
                        <a:latin typeface="Arial Nova Cond Light" panose="020B0306020202020204" pitchFamily="34" charset="0"/>
                        <a:ea typeface="+mn-ea"/>
                        <a:cs typeface="+mn-cs"/>
                      </a:endParaRPr>
                    </a:p>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Blaming ourselves for something not our fault / or blaming others for something which was</a:t>
                      </a:r>
                    </a:p>
                  </a:txBody>
                  <a:tcPr marL="68580" marR="68580" marT="0" marB="0">
                    <a:solidFill>
                      <a:schemeClr val="accent1">
                        <a:lumMod val="40000"/>
                        <a:lumOff val="60000"/>
                      </a:schemeClr>
                    </a:solidFill>
                  </a:tcPr>
                </a:tc>
                <a:extLst>
                  <a:ext uri="{0D108BD9-81ED-4DB2-BD59-A6C34878D82A}">
                    <a16:rowId xmlns:a16="http://schemas.microsoft.com/office/drawing/2014/main" val="1123305478"/>
                  </a:ext>
                </a:extLst>
              </a:tr>
              <a:tr h="1098122">
                <a:tc>
                  <a:txBody>
                    <a:bodyPr/>
                    <a:lstStyle/>
                    <a:p>
                      <a:pPr algn="ctr">
                        <a:spcAft>
                          <a:spcPts val="0"/>
                        </a:spcAft>
                      </a:pPr>
                      <a:r>
                        <a:rPr lang="en-GB" sz="1600" b="1" kern="1200" dirty="0">
                          <a:solidFill>
                            <a:schemeClr val="tx1"/>
                          </a:solidFill>
                          <a:effectLst/>
                          <a:latin typeface="Arial Nova Cond Light" panose="020B0306020202020204" pitchFamily="34" charset="0"/>
                          <a:ea typeface="+mn-ea"/>
                          <a:cs typeface="+mn-cs"/>
                        </a:rPr>
                        <a:t>Mind reading / Fortune telling</a:t>
                      </a:r>
                    </a:p>
                    <a:p>
                      <a:pPr algn="ctr">
                        <a:spcAft>
                          <a:spcPts val="0"/>
                        </a:spcAft>
                      </a:pPr>
                      <a:endParaRPr lang="en-GB" sz="1600" b="1" kern="1200" dirty="0">
                        <a:solidFill>
                          <a:schemeClr val="tx1"/>
                        </a:solidFill>
                        <a:effectLst/>
                        <a:latin typeface="Arial Nova Cond Light" panose="020B0306020202020204" pitchFamily="34" charset="0"/>
                        <a:ea typeface="+mn-ea"/>
                        <a:cs typeface="+mn-cs"/>
                      </a:endParaRPr>
                    </a:p>
                    <a:p>
                      <a:pPr algn="ctr">
                        <a:spcAft>
                          <a:spcPts val="0"/>
                        </a:spcAft>
                      </a:pPr>
                      <a:r>
                        <a:rPr lang="en-GB" sz="1600" b="1" kern="1200" dirty="0">
                          <a:solidFill>
                            <a:schemeClr val="tx1"/>
                          </a:solidFill>
                          <a:effectLst/>
                          <a:latin typeface="Arial Nova Cond Light" panose="020B0306020202020204" pitchFamily="34" charset="0"/>
                          <a:ea typeface="+mn-ea"/>
                          <a:cs typeface="+mn-cs"/>
                        </a:rPr>
                        <a:t>We believe we know what people are thinking / that the worst-case scenario will happen</a:t>
                      </a:r>
                    </a:p>
                  </a:txBody>
                  <a:tcPr marL="68580" marR="68580" marT="0" marB="0">
                    <a:solidFill>
                      <a:schemeClr val="accent1">
                        <a:lumMod val="40000"/>
                        <a:lumOff val="60000"/>
                      </a:schemeClr>
                    </a:solidFill>
                  </a:tcPr>
                </a:tc>
                <a:tc>
                  <a:txBody>
                    <a:bodyPr/>
                    <a:lstStyle/>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Magnification or Minimisation</a:t>
                      </a:r>
                    </a:p>
                    <a:p>
                      <a:pPr marL="0" algn="ctr" defTabSz="685800" rtl="0" eaLnBrk="1" latinLnBrk="0" hangingPunct="1">
                        <a:spcAft>
                          <a:spcPts val="0"/>
                        </a:spcAft>
                      </a:pPr>
                      <a:endParaRPr lang="en-GB" sz="1600" b="1" kern="1200" dirty="0">
                        <a:solidFill>
                          <a:schemeClr val="tx1"/>
                        </a:solidFill>
                        <a:effectLst/>
                        <a:latin typeface="Arial Nova Cond Light" panose="020B0306020202020204" pitchFamily="34" charset="0"/>
                        <a:ea typeface="+mn-ea"/>
                        <a:cs typeface="+mn-cs"/>
                      </a:endParaRPr>
                    </a:p>
                    <a:p>
                      <a:pPr marL="0" algn="ctr" defTabSz="685800" rtl="0" eaLnBrk="1" latinLnBrk="0" hangingPunct="1">
                        <a:spcAft>
                          <a:spcPts val="0"/>
                        </a:spcAft>
                      </a:pPr>
                      <a:r>
                        <a:rPr lang="en-GB" sz="1600" b="1" kern="1200" dirty="0">
                          <a:solidFill>
                            <a:schemeClr val="tx1"/>
                          </a:solidFill>
                          <a:effectLst/>
                          <a:latin typeface="Arial Nova Cond Light" panose="020B0306020202020204" pitchFamily="34" charset="0"/>
                          <a:ea typeface="+mn-ea"/>
                          <a:cs typeface="+mn-cs"/>
                        </a:rPr>
                        <a:t>Seeing something out of proportion or reducing its significance</a:t>
                      </a:r>
                    </a:p>
                  </a:txBody>
                  <a:tcPr marL="68580" marR="68580" marT="0" marB="0">
                    <a:solidFill>
                      <a:schemeClr val="accent1">
                        <a:lumMod val="40000"/>
                        <a:lumOff val="60000"/>
                      </a:schemeClr>
                    </a:solidFill>
                  </a:tcPr>
                </a:tc>
                <a:extLst>
                  <a:ext uri="{0D108BD9-81ED-4DB2-BD59-A6C34878D82A}">
                    <a16:rowId xmlns:a16="http://schemas.microsoft.com/office/drawing/2014/main" val="2289642337"/>
                  </a:ext>
                </a:extLst>
              </a:tr>
            </a:tbl>
          </a:graphicData>
        </a:graphic>
      </p:graphicFrame>
      <p:sp>
        <p:nvSpPr>
          <p:cNvPr id="3" name="TextBox 2">
            <a:extLst>
              <a:ext uri="{FF2B5EF4-FFF2-40B4-BE49-F238E27FC236}">
                <a16:creationId xmlns:a16="http://schemas.microsoft.com/office/drawing/2014/main" id="{00242297-E5BF-4263-A275-A7A8BA9DC7F0}"/>
              </a:ext>
            </a:extLst>
          </p:cNvPr>
          <p:cNvSpPr txBox="1"/>
          <p:nvPr/>
        </p:nvSpPr>
        <p:spPr>
          <a:xfrm>
            <a:off x="439322" y="5250756"/>
            <a:ext cx="7950892" cy="954107"/>
          </a:xfrm>
          <a:prstGeom prst="rect">
            <a:avLst/>
          </a:prstGeom>
          <a:noFill/>
        </p:spPr>
        <p:txBody>
          <a:bodyPr wrap="square" rtlCol="0">
            <a:spAutoFit/>
          </a:bodyPr>
          <a:lstStyle/>
          <a:p>
            <a:r>
              <a:rPr lang="en-GB" sz="2800" b="1" dirty="0">
                <a:latin typeface="Arial Nova Cond Light" panose="020B0306020202020204" pitchFamily="34" charset="0"/>
              </a:rPr>
              <a:t>And </a:t>
            </a:r>
            <a:r>
              <a:rPr lang="en-GB" sz="2800" b="1" u="sng" dirty="0">
                <a:latin typeface="Arial Nova Cond Light" panose="020B0306020202020204" pitchFamily="34" charset="0"/>
              </a:rPr>
              <a:t>WHAT</a:t>
            </a:r>
            <a:r>
              <a:rPr lang="en-GB" sz="2800" b="1" dirty="0">
                <a:latin typeface="Arial Nova Cond Light" panose="020B0306020202020204" pitchFamily="34" charset="0"/>
              </a:rPr>
              <a:t> with think is distorted…about ourselves, about others and about God</a:t>
            </a:r>
          </a:p>
        </p:txBody>
      </p:sp>
      <p:sp>
        <p:nvSpPr>
          <p:cNvPr id="5" name="Footer Placeholder 1">
            <a:extLst>
              <a:ext uri="{FF2B5EF4-FFF2-40B4-BE49-F238E27FC236}">
                <a16:creationId xmlns:a16="http://schemas.microsoft.com/office/drawing/2014/main" id="{48A41BA1-5681-4FB1-8C0B-D18D52391283}"/>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14129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C36225-2A55-4B6B-8895-1AA97B4C269B}"/>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3" name="TextBox 2">
            <a:extLst>
              <a:ext uri="{FF2B5EF4-FFF2-40B4-BE49-F238E27FC236}">
                <a16:creationId xmlns:a16="http://schemas.microsoft.com/office/drawing/2014/main" id="{DCCC7A51-52FA-4B80-9B69-B591D5A77753}"/>
              </a:ext>
            </a:extLst>
          </p:cNvPr>
          <p:cNvSpPr txBox="1"/>
          <p:nvPr/>
        </p:nvSpPr>
        <p:spPr>
          <a:xfrm>
            <a:off x="395536" y="476672"/>
            <a:ext cx="8352928" cy="2862322"/>
          </a:xfrm>
          <a:prstGeom prst="rect">
            <a:avLst/>
          </a:prstGeom>
          <a:noFill/>
        </p:spPr>
        <p:txBody>
          <a:bodyPr wrap="square" rtlCol="0">
            <a:spAutoFit/>
          </a:bodyPr>
          <a:lstStyle/>
          <a:p>
            <a:r>
              <a:rPr lang="en-GB" sz="3600" b="1" dirty="0">
                <a:latin typeface="Arial Nova Cond Light" panose="020B0306020202020204" pitchFamily="34" charset="0"/>
              </a:rPr>
              <a:t>We have to consider the heart - </a:t>
            </a:r>
          </a:p>
          <a:p>
            <a:pPr marL="342900" indent="-342900">
              <a:buFont typeface="Wingdings" panose="05000000000000000000" pitchFamily="2" charset="2"/>
              <a:buChar char="Ø"/>
            </a:pPr>
            <a:r>
              <a:rPr lang="en-GB" sz="2400" b="1" dirty="0">
                <a:latin typeface="Arial Nova Cond Light" panose="020B0306020202020204" pitchFamily="34" charset="0"/>
              </a:rPr>
              <a:t>Proverbs 4:23 </a:t>
            </a:r>
            <a:r>
              <a:rPr lang="en-GB" sz="2400" dirty="0">
                <a:latin typeface="Arial Nova Cond Light" panose="020B0306020202020204" pitchFamily="34" charset="0"/>
              </a:rPr>
              <a:t>Above all else, guard your hear, for everything you do flows from it. </a:t>
            </a:r>
          </a:p>
          <a:p>
            <a:pPr marL="342900" indent="-342900">
              <a:buFont typeface="Wingdings" panose="05000000000000000000" pitchFamily="2" charset="2"/>
              <a:buChar char="Ø"/>
            </a:pPr>
            <a:r>
              <a:rPr lang="en-GB" sz="2400" b="1" dirty="0">
                <a:latin typeface="Arial Nova Cond Light" panose="020B0306020202020204" pitchFamily="34" charset="0"/>
              </a:rPr>
              <a:t>Luke 6:45 </a:t>
            </a:r>
            <a:r>
              <a:rPr lang="en-GB" sz="2400" dirty="0">
                <a:latin typeface="Arial Nova Cond Light" panose="020B0306020202020204" pitchFamily="34" charset="0"/>
              </a:rPr>
              <a:t>For the mouth speaks what the heart is full of</a:t>
            </a:r>
          </a:p>
          <a:p>
            <a:pPr marL="342900" indent="-342900">
              <a:buFont typeface="Wingdings" panose="05000000000000000000" pitchFamily="2" charset="2"/>
              <a:buChar char="Ø"/>
            </a:pPr>
            <a:r>
              <a:rPr lang="en-GB" sz="2400" b="1" dirty="0">
                <a:latin typeface="Arial Nova Cond Light" panose="020B0306020202020204" pitchFamily="34" charset="0"/>
              </a:rPr>
              <a:t>Matthew 6:21 </a:t>
            </a:r>
            <a:r>
              <a:rPr lang="en-GB" sz="2400" dirty="0">
                <a:latin typeface="Arial Nova Cond Light" panose="020B0306020202020204" pitchFamily="34" charset="0"/>
              </a:rPr>
              <a:t>For where your treasure is, there your heart will be also</a:t>
            </a:r>
          </a:p>
          <a:p>
            <a:pPr marL="342900" indent="-342900">
              <a:buFont typeface="Wingdings" panose="05000000000000000000" pitchFamily="2" charset="2"/>
              <a:buChar char="Ø"/>
            </a:pPr>
            <a:r>
              <a:rPr lang="en-GB" sz="2400" b="1" dirty="0">
                <a:latin typeface="Arial Nova Cond Light" panose="020B0306020202020204" pitchFamily="34" charset="0"/>
              </a:rPr>
              <a:t>Mark 7:21 </a:t>
            </a:r>
            <a:r>
              <a:rPr lang="en-GB" sz="2400" dirty="0">
                <a:latin typeface="Arial Nova Cond Light" panose="020B0306020202020204" pitchFamily="34" charset="0"/>
              </a:rPr>
              <a:t>For it is from within, out of a person’s heart, that [evil] thoughts come</a:t>
            </a:r>
          </a:p>
        </p:txBody>
      </p:sp>
      <p:sp>
        <p:nvSpPr>
          <p:cNvPr id="4" name="Heart 3">
            <a:extLst>
              <a:ext uri="{FF2B5EF4-FFF2-40B4-BE49-F238E27FC236}">
                <a16:creationId xmlns:a16="http://schemas.microsoft.com/office/drawing/2014/main" id="{93A6DEDC-B7F0-4523-A6D7-D1E0CB762448}"/>
              </a:ext>
            </a:extLst>
          </p:cNvPr>
          <p:cNvSpPr/>
          <p:nvPr/>
        </p:nvSpPr>
        <p:spPr>
          <a:xfrm>
            <a:off x="6285002" y="4365106"/>
            <a:ext cx="2052223" cy="151165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Curved Connector 6">
            <a:extLst>
              <a:ext uri="{FF2B5EF4-FFF2-40B4-BE49-F238E27FC236}">
                <a16:creationId xmlns:a16="http://schemas.microsoft.com/office/drawing/2014/main" id="{D104547A-6986-4CDE-B8FA-CF952378BF57}"/>
              </a:ext>
            </a:extLst>
          </p:cNvPr>
          <p:cNvCxnSpPr>
            <a:cxnSpLocks/>
          </p:cNvCxnSpPr>
          <p:nvPr/>
        </p:nvCxnSpPr>
        <p:spPr>
          <a:xfrm rot="5400000">
            <a:off x="6599274" y="4795933"/>
            <a:ext cx="761649" cy="536932"/>
          </a:xfrm>
          <a:prstGeom prst="curvedConnector3">
            <a:avLst>
              <a:gd name="adj1" fmla="val 50000"/>
            </a:avLst>
          </a:prstGeom>
          <a:ln>
            <a:solidFill>
              <a:schemeClr val="bg2">
                <a:lumMod val="10000"/>
              </a:schemeClr>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ED17BB50-E7A5-4CD6-A77B-EBB2197129DA}"/>
              </a:ext>
            </a:extLst>
          </p:cNvPr>
          <p:cNvSpPr txBox="1"/>
          <p:nvPr/>
        </p:nvSpPr>
        <p:spPr>
          <a:xfrm>
            <a:off x="6309263" y="4533833"/>
            <a:ext cx="1103737" cy="584775"/>
          </a:xfrm>
          <a:prstGeom prst="rect">
            <a:avLst/>
          </a:prstGeom>
          <a:noFill/>
        </p:spPr>
        <p:txBody>
          <a:bodyPr wrap="square" rtlCol="0">
            <a:spAutoFit/>
          </a:bodyPr>
          <a:lstStyle/>
          <a:p>
            <a:r>
              <a:rPr lang="en-GB" sz="1600" b="1" dirty="0">
                <a:latin typeface="Arial Nova Cond Light" panose="020B0306020202020204" pitchFamily="34" charset="0"/>
              </a:rPr>
              <a:t>God’s will </a:t>
            </a:r>
          </a:p>
          <a:p>
            <a:r>
              <a:rPr lang="en-GB" sz="1600" b="1" dirty="0">
                <a:latin typeface="Arial Nova Cond Light" panose="020B0306020202020204" pitchFamily="34" charset="0"/>
              </a:rPr>
              <a:t>be done</a:t>
            </a:r>
          </a:p>
        </p:txBody>
      </p:sp>
      <p:sp>
        <p:nvSpPr>
          <p:cNvPr id="11" name="TextBox 10">
            <a:extLst>
              <a:ext uri="{FF2B5EF4-FFF2-40B4-BE49-F238E27FC236}">
                <a16:creationId xmlns:a16="http://schemas.microsoft.com/office/drawing/2014/main" id="{57EAB090-84CC-46CC-BD92-FE9534230BBE}"/>
              </a:ext>
            </a:extLst>
          </p:cNvPr>
          <p:cNvSpPr txBox="1"/>
          <p:nvPr/>
        </p:nvSpPr>
        <p:spPr>
          <a:xfrm>
            <a:off x="395536" y="4683573"/>
            <a:ext cx="5040560" cy="1200329"/>
          </a:xfrm>
          <a:prstGeom prst="rect">
            <a:avLst/>
          </a:prstGeom>
          <a:noFill/>
        </p:spPr>
        <p:txBody>
          <a:bodyPr wrap="square" rtlCol="0">
            <a:spAutoFit/>
          </a:bodyPr>
          <a:lstStyle/>
          <a:p>
            <a:r>
              <a:rPr lang="en-GB" sz="2400" b="1" dirty="0">
                <a:latin typeface="Arial Nova Cond Light" panose="020B0306020202020204" pitchFamily="34" charset="0"/>
              </a:rPr>
              <a:t>Anxiety is a Dysfunctional Worship Disorder</a:t>
            </a:r>
          </a:p>
          <a:p>
            <a:r>
              <a:rPr lang="en-GB" sz="2400" dirty="0">
                <a:latin typeface="Arial Nova Cond Light" panose="020B0306020202020204" pitchFamily="34" charset="0"/>
              </a:rPr>
              <a:t>What are we </a:t>
            </a:r>
            <a:r>
              <a:rPr lang="en-GB" sz="2400" i="1" dirty="0">
                <a:latin typeface="Arial Nova Cond Light" panose="020B0306020202020204" pitchFamily="34" charset="0"/>
              </a:rPr>
              <a:t>really</a:t>
            </a:r>
            <a:r>
              <a:rPr lang="en-GB" sz="2400" dirty="0">
                <a:latin typeface="Arial Nova Cond Light" panose="020B0306020202020204" pitchFamily="34" charset="0"/>
              </a:rPr>
              <a:t> living for (worshipping) in that moment of fear? </a:t>
            </a:r>
          </a:p>
        </p:txBody>
      </p:sp>
      <p:sp>
        <p:nvSpPr>
          <p:cNvPr id="12" name="TextBox 11">
            <a:extLst>
              <a:ext uri="{FF2B5EF4-FFF2-40B4-BE49-F238E27FC236}">
                <a16:creationId xmlns:a16="http://schemas.microsoft.com/office/drawing/2014/main" id="{D779DD2C-33AD-4297-9EAF-EFC978631E01}"/>
              </a:ext>
            </a:extLst>
          </p:cNvPr>
          <p:cNvSpPr txBox="1"/>
          <p:nvPr/>
        </p:nvSpPr>
        <p:spPr>
          <a:xfrm>
            <a:off x="7438559" y="4533834"/>
            <a:ext cx="1103737" cy="584775"/>
          </a:xfrm>
          <a:prstGeom prst="rect">
            <a:avLst/>
          </a:prstGeom>
          <a:noFill/>
        </p:spPr>
        <p:txBody>
          <a:bodyPr wrap="square" rtlCol="0">
            <a:spAutoFit/>
          </a:bodyPr>
          <a:lstStyle/>
          <a:p>
            <a:r>
              <a:rPr lang="en-GB" sz="1600" b="1" dirty="0">
                <a:latin typeface="Arial Nova Cond Light" panose="020B0306020202020204" pitchFamily="34" charset="0"/>
              </a:rPr>
              <a:t>My will be done</a:t>
            </a:r>
          </a:p>
        </p:txBody>
      </p:sp>
      <p:graphicFrame>
        <p:nvGraphicFramePr>
          <p:cNvPr id="7" name="Diagram 6">
            <a:extLst>
              <a:ext uri="{FF2B5EF4-FFF2-40B4-BE49-F238E27FC236}">
                <a16:creationId xmlns:a16="http://schemas.microsoft.com/office/drawing/2014/main" id="{4771D470-0189-4F2C-A6A6-CF1C23646BCB}"/>
              </a:ext>
            </a:extLst>
          </p:cNvPr>
          <p:cNvGraphicFramePr/>
          <p:nvPr>
            <p:extLst>
              <p:ext uri="{D42A27DB-BD31-4B8C-83A1-F6EECF244321}">
                <p14:modId xmlns:p14="http://schemas.microsoft.com/office/powerpoint/2010/main" val="317365099"/>
              </p:ext>
            </p:extLst>
          </p:nvPr>
        </p:nvGraphicFramePr>
        <p:xfrm>
          <a:off x="504598" y="3233685"/>
          <a:ext cx="6144344" cy="11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6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DBF4-4F9E-4398-B5F2-22CD2B98DE80}"/>
              </a:ext>
            </a:extLst>
          </p:cNvPr>
          <p:cNvSpPr>
            <a:spLocks noGrp="1"/>
          </p:cNvSpPr>
          <p:nvPr>
            <p:ph type="title"/>
          </p:nvPr>
        </p:nvSpPr>
        <p:spPr>
          <a:xfrm>
            <a:off x="323729" y="-44342"/>
            <a:ext cx="7543800" cy="1450757"/>
          </a:xfrm>
        </p:spPr>
        <p:txBody>
          <a:bodyPr>
            <a:normAutofit fontScale="90000"/>
          </a:bodyPr>
          <a:lstStyle/>
          <a:p>
            <a:r>
              <a:rPr lang="en-GB" sz="3600" b="1" dirty="0">
                <a:solidFill>
                  <a:prstClr val="black"/>
                </a:solidFill>
                <a:latin typeface="Arial Nova Cond Light" panose="020B0306020202020204" pitchFamily="34" charset="0"/>
              </a:rPr>
              <a:t>We choose where we turn in the midst of anxiety</a:t>
            </a:r>
            <a:br>
              <a:rPr lang="en-GB" sz="3200" b="1" dirty="0"/>
            </a:br>
            <a:endParaRPr lang="en-GB" dirty="0"/>
          </a:p>
        </p:txBody>
      </p:sp>
      <p:pic>
        <p:nvPicPr>
          <p:cNvPr id="6" name="Content Placeholder 5">
            <a:extLst>
              <a:ext uri="{FF2B5EF4-FFF2-40B4-BE49-F238E27FC236}">
                <a16:creationId xmlns:a16="http://schemas.microsoft.com/office/drawing/2014/main" id="{02C72C8B-A7B3-4AC7-84DE-16D33DFD7E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836712"/>
            <a:ext cx="9361040" cy="5387321"/>
          </a:xfrm>
        </p:spPr>
      </p:pic>
      <p:sp>
        <p:nvSpPr>
          <p:cNvPr id="5" name="TextBox 4">
            <a:extLst>
              <a:ext uri="{FF2B5EF4-FFF2-40B4-BE49-F238E27FC236}">
                <a16:creationId xmlns:a16="http://schemas.microsoft.com/office/drawing/2014/main" id="{A4EEF9A4-4BCB-4AFF-8E7F-885C10FB4B39}"/>
              </a:ext>
            </a:extLst>
          </p:cNvPr>
          <p:cNvSpPr txBox="1"/>
          <p:nvPr/>
        </p:nvSpPr>
        <p:spPr>
          <a:xfrm>
            <a:off x="5131225" y="1844052"/>
            <a:ext cx="2736304" cy="1231106"/>
          </a:xfrm>
          <a:prstGeom prst="rect">
            <a:avLst/>
          </a:prstGeom>
          <a:noFill/>
        </p:spPr>
        <p:txBody>
          <a:bodyPr wrap="square" rtlCol="0">
            <a:spAutoFit/>
          </a:bodyPr>
          <a:lstStyle/>
          <a:p>
            <a:pPr marL="285750" indent="-285750">
              <a:buFontTx/>
              <a:buChar char="-"/>
            </a:pPr>
            <a:r>
              <a:rPr lang="en-GB" sz="1400" b="1" dirty="0">
                <a:solidFill>
                  <a:srgbClr val="FF0000"/>
                </a:solidFill>
              </a:rPr>
              <a:t>Become more isolated</a:t>
            </a:r>
          </a:p>
          <a:p>
            <a:pPr marL="285750" indent="-285750">
              <a:buFontTx/>
              <a:buChar char="-"/>
            </a:pPr>
            <a:r>
              <a:rPr lang="en-GB" sz="1400" b="1" dirty="0">
                <a:solidFill>
                  <a:srgbClr val="FF0000"/>
                </a:solidFill>
              </a:rPr>
              <a:t>Pleasure lost in life</a:t>
            </a:r>
          </a:p>
          <a:p>
            <a:pPr marL="285750" indent="-285750">
              <a:buFontTx/>
              <a:buChar char="-"/>
            </a:pPr>
            <a:r>
              <a:rPr lang="en-GB" sz="1400" b="1" dirty="0">
                <a:solidFill>
                  <a:srgbClr val="FF0000"/>
                </a:solidFill>
              </a:rPr>
              <a:t>Unable to work</a:t>
            </a:r>
          </a:p>
          <a:p>
            <a:pPr marL="285750" indent="-285750">
              <a:buFontTx/>
              <a:buChar char="-"/>
            </a:pPr>
            <a:r>
              <a:rPr lang="en-GB" sz="1400" b="1" dirty="0">
                <a:solidFill>
                  <a:srgbClr val="FF0000"/>
                </a:solidFill>
              </a:rPr>
              <a:t>Marriage strained</a:t>
            </a:r>
          </a:p>
          <a:p>
            <a:endParaRPr lang="en-GB" dirty="0"/>
          </a:p>
        </p:txBody>
      </p:sp>
      <p:sp>
        <p:nvSpPr>
          <p:cNvPr id="9" name="TextBox 8">
            <a:extLst>
              <a:ext uri="{FF2B5EF4-FFF2-40B4-BE49-F238E27FC236}">
                <a16:creationId xmlns:a16="http://schemas.microsoft.com/office/drawing/2014/main" id="{02A1960C-9D96-4587-969C-60E83B0324BC}"/>
              </a:ext>
            </a:extLst>
          </p:cNvPr>
          <p:cNvSpPr txBox="1"/>
          <p:nvPr/>
        </p:nvSpPr>
        <p:spPr>
          <a:xfrm>
            <a:off x="5940152" y="4889651"/>
            <a:ext cx="2475731" cy="523220"/>
          </a:xfrm>
          <a:prstGeom prst="rect">
            <a:avLst/>
          </a:prstGeom>
          <a:noFill/>
        </p:spPr>
        <p:txBody>
          <a:bodyPr wrap="square" rtlCol="0">
            <a:spAutoFit/>
          </a:bodyPr>
          <a:lstStyle/>
          <a:p>
            <a:r>
              <a:rPr lang="en-GB" sz="1400" b="1" dirty="0">
                <a:solidFill>
                  <a:srgbClr val="FF0000"/>
                </a:solidFill>
              </a:rPr>
              <a:t>Desire for self-protection (because God can’t / won’t)</a:t>
            </a:r>
          </a:p>
        </p:txBody>
      </p:sp>
      <p:sp>
        <p:nvSpPr>
          <p:cNvPr id="10" name="Text Box 7">
            <a:extLst>
              <a:ext uri="{FF2B5EF4-FFF2-40B4-BE49-F238E27FC236}">
                <a16:creationId xmlns:a16="http://schemas.microsoft.com/office/drawing/2014/main" id="{AC2BDA07-58B3-4D3A-A7CC-4ACB8EE6F9EA}"/>
              </a:ext>
            </a:extLst>
          </p:cNvPr>
          <p:cNvSpPr txBox="1"/>
          <p:nvPr/>
        </p:nvSpPr>
        <p:spPr>
          <a:xfrm>
            <a:off x="683568" y="5759350"/>
            <a:ext cx="7981950" cy="5238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900" dirty="0">
                <a:solidFill>
                  <a:srgbClr val="5B575C"/>
                </a:solidFill>
                <a:effectLst/>
                <a:latin typeface="Arial" panose="020B0604020202020204" pitchFamily="34" charset="0"/>
                <a:ea typeface="Calibri" panose="020F0502020204030204" pitchFamily="34" charset="0"/>
                <a:cs typeface="Times New Roman" panose="02020603050405020304" pitchFamily="18" charset="0"/>
              </a:rPr>
              <a:t>This diagram is a publication of the Christian Counseling &amp; Educational Foundation (CCEF). All content is protected by copyright and may not be reproduced in any manner without written permission from CCEF. For more information on classes, materials, speaking events, distance education and other services, please visit </a:t>
            </a:r>
            <a:r>
              <a:rPr lang="en-US" sz="9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www.ccef.org</a:t>
            </a:r>
            <a:r>
              <a:rPr lang="en-US" sz="900" dirty="0">
                <a:solidFill>
                  <a:srgbClr val="5B575C"/>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B6C87A00-C308-47B1-B4B3-45E1390048C0}"/>
              </a:ext>
            </a:extLst>
          </p:cNvPr>
          <p:cNvSpPr txBox="1"/>
          <p:nvPr/>
        </p:nvSpPr>
        <p:spPr>
          <a:xfrm>
            <a:off x="7380312" y="2626441"/>
            <a:ext cx="1408080" cy="1200329"/>
          </a:xfrm>
          <a:prstGeom prst="rect">
            <a:avLst/>
          </a:prstGeom>
          <a:noFill/>
        </p:spPr>
        <p:txBody>
          <a:bodyPr wrap="square" rtlCol="0">
            <a:spAutoFit/>
          </a:bodyPr>
          <a:lstStyle/>
          <a:p>
            <a:pPr algn="r"/>
            <a:r>
              <a:rPr lang="en-GB" sz="1200" b="1" dirty="0">
                <a:solidFill>
                  <a:srgbClr val="FF0000"/>
                </a:solidFill>
                <a:latin typeface="Arial Nova Cond Light" panose="020B0306020202020204" pitchFamily="34" charset="0"/>
              </a:rPr>
              <a:t>-Anxiety</a:t>
            </a:r>
          </a:p>
          <a:p>
            <a:pPr algn="r"/>
            <a:r>
              <a:rPr lang="en-GB" sz="1200" b="1" dirty="0">
                <a:solidFill>
                  <a:srgbClr val="FF0000"/>
                </a:solidFill>
                <a:latin typeface="Arial Nova Cond Light" panose="020B0306020202020204" pitchFamily="34" charset="0"/>
              </a:rPr>
              <a:t>-Avoidance / checking behaviours</a:t>
            </a:r>
          </a:p>
          <a:p>
            <a:pPr algn="r"/>
            <a:r>
              <a:rPr lang="en-GB" sz="1200" b="1" dirty="0">
                <a:solidFill>
                  <a:srgbClr val="FF0000"/>
                </a:solidFill>
                <a:latin typeface="Arial Nova Cond Light" panose="020B0306020202020204" pitchFamily="34" charset="0"/>
              </a:rPr>
              <a:t>-Chest pains / dizziness / panic attacks</a:t>
            </a:r>
          </a:p>
        </p:txBody>
      </p:sp>
      <p:sp>
        <p:nvSpPr>
          <p:cNvPr id="8" name="Footer Placeholder 1">
            <a:extLst>
              <a:ext uri="{FF2B5EF4-FFF2-40B4-BE49-F238E27FC236}">
                <a16:creationId xmlns:a16="http://schemas.microsoft.com/office/drawing/2014/main" id="{F5644D1C-854D-4981-91C6-4AF2AE432CE9}"/>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
        <p:nvSpPr>
          <p:cNvPr id="3" name="TextBox 2">
            <a:extLst>
              <a:ext uri="{FF2B5EF4-FFF2-40B4-BE49-F238E27FC236}">
                <a16:creationId xmlns:a16="http://schemas.microsoft.com/office/drawing/2014/main" id="{E2FAAFAA-C45D-4AF7-A3E4-66478AFCB29F}"/>
              </a:ext>
            </a:extLst>
          </p:cNvPr>
          <p:cNvSpPr txBox="1"/>
          <p:nvPr/>
        </p:nvSpPr>
        <p:spPr>
          <a:xfrm>
            <a:off x="1979712" y="1071235"/>
            <a:ext cx="1296144"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466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5534-66D9-4580-93EE-B4EF771CBA92}"/>
              </a:ext>
            </a:extLst>
          </p:cNvPr>
          <p:cNvSpPr>
            <a:spLocks noGrp="1"/>
          </p:cNvSpPr>
          <p:nvPr>
            <p:ph type="title"/>
          </p:nvPr>
        </p:nvSpPr>
        <p:spPr>
          <a:xfrm>
            <a:off x="240688" y="184905"/>
            <a:ext cx="7709480" cy="982156"/>
          </a:xfrm>
        </p:spPr>
        <p:txBody>
          <a:bodyPr>
            <a:normAutofit/>
          </a:bodyPr>
          <a:lstStyle/>
          <a:p>
            <a:r>
              <a:rPr lang="en-GB" dirty="0">
                <a:latin typeface="Arial Nova Cond" panose="020B0506020202020204" pitchFamily="34" charset="0"/>
              </a:rPr>
              <a:t>You are not their Holy Spirit! </a:t>
            </a:r>
            <a:br>
              <a:rPr lang="en-GB" dirty="0">
                <a:latin typeface="Arial Nova Cond" panose="020B0506020202020204" pitchFamily="34" charset="0"/>
              </a:rPr>
            </a:br>
            <a:r>
              <a:rPr lang="en-GB" sz="2000" dirty="0">
                <a:latin typeface="Arial Nova Cond" panose="020B0506020202020204" pitchFamily="34" charset="0"/>
              </a:rPr>
              <a:t>Paul Tripp ‘Instruments’ p250</a:t>
            </a:r>
          </a:p>
        </p:txBody>
      </p:sp>
      <p:pic>
        <p:nvPicPr>
          <p:cNvPr id="6" name="Content Placeholder 5">
            <a:extLst>
              <a:ext uri="{FF2B5EF4-FFF2-40B4-BE49-F238E27FC236}">
                <a16:creationId xmlns:a16="http://schemas.microsoft.com/office/drawing/2014/main" id="{F6DAF25C-7055-4B53-8590-B9EB30B53D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39941" y="-1151329"/>
            <a:ext cx="5040561" cy="9880743"/>
          </a:xfrm>
        </p:spPr>
      </p:pic>
      <p:sp>
        <p:nvSpPr>
          <p:cNvPr id="4" name="Footer Placeholder 3">
            <a:extLst>
              <a:ext uri="{FF2B5EF4-FFF2-40B4-BE49-F238E27FC236}">
                <a16:creationId xmlns:a16="http://schemas.microsoft.com/office/drawing/2014/main" id="{25301D56-6975-4A11-983D-C7A8C971CEC6}"/>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31078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BEF0-6227-45F5-A7A2-242789DDFFE8}"/>
              </a:ext>
            </a:extLst>
          </p:cNvPr>
          <p:cNvSpPr>
            <a:spLocks noGrp="1"/>
          </p:cNvSpPr>
          <p:nvPr>
            <p:ph type="title"/>
          </p:nvPr>
        </p:nvSpPr>
        <p:spPr>
          <a:xfrm>
            <a:off x="323528" y="263527"/>
            <a:ext cx="7543800" cy="1450757"/>
          </a:xfrm>
        </p:spPr>
        <p:txBody>
          <a:bodyPr/>
          <a:lstStyle/>
          <a:p>
            <a:pPr algn="ctr"/>
            <a:r>
              <a:rPr lang="en-GB" dirty="0">
                <a:latin typeface="Arial Nova Cond Light" panose="020B0306020202020204" pitchFamily="34" charset="0"/>
              </a:rPr>
              <a:t>When renewing the mind is hard</a:t>
            </a:r>
          </a:p>
        </p:txBody>
      </p:sp>
      <p:sp>
        <p:nvSpPr>
          <p:cNvPr id="4" name="Footer Placeholder 3">
            <a:extLst>
              <a:ext uri="{FF2B5EF4-FFF2-40B4-BE49-F238E27FC236}">
                <a16:creationId xmlns:a16="http://schemas.microsoft.com/office/drawing/2014/main" id="{C243CB03-A6A8-406B-ADD1-774A7E7818B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5" name="Content Placeholder 4">
            <a:extLst>
              <a:ext uri="{FF2B5EF4-FFF2-40B4-BE49-F238E27FC236}">
                <a16:creationId xmlns:a16="http://schemas.microsoft.com/office/drawing/2014/main" id="{ED11C804-5C62-4EDD-A211-23327251C988}"/>
              </a:ext>
            </a:extLst>
          </p:cNvPr>
          <p:cNvSpPr>
            <a:spLocks noGrp="1"/>
          </p:cNvSpPr>
          <p:nvPr>
            <p:ph idx="1"/>
          </p:nvPr>
        </p:nvSpPr>
        <p:spPr>
          <a:xfrm>
            <a:off x="539553" y="1845734"/>
            <a:ext cx="7827208" cy="4023360"/>
          </a:xfrm>
        </p:spPr>
        <p:txBody>
          <a:bodyPr>
            <a:normAutofit fontScale="85000" lnSpcReduction="20000"/>
          </a:bodyPr>
          <a:lstStyle/>
          <a:p>
            <a:pPr algn="ctr"/>
            <a:endParaRPr lang="en-GB" sz="3200" dirty="0">
              <a:latin typeface="Arial Nova Cond Light" panose="020B0306020202020204" pitchFamily="34" charset="0"/>
            </a:endParaRPr>
          </a:p>
          <a:p>
            <a:pPr>
              <a:buFont typeface="Wingdings" panose="05000000000000000000" pitchFamily="2" charset="2"/>
              <a:buChar char="Ø"/>
            </a:pPr>
            <a:r>
              <a:rPr lang="en-GB" sz="3200" dirty="0">
                <a:latin typeface="Arial Nova Cond Light" panose="020B0306020202020204" pitchFamily="34" charset="0"/>
              </a:rPr>
              <a:t>Encouraging rational and logical thinking doesn’t usually work</a:t>
            </a:r>
          </a:p>
          <a:p>
            <a:pPr>
              <a:buFont typeface="Wingdings" panose="05000000000000000000" pitchFamily="2" charset="2"/>
              <a:buChar char="Ø"/>
            </a:pPr>
            <a:r>
              <a:rPr lang="en-GB" sz="3200" dirty="0">
                <a:latin typeface="Arial Nova Cond Light" panose="020B0306020202020204" pitchFamily="34" charset="0"/>
              </a:rPr>
              <a:t>Nor do ‘biblical platitudes’ or applying the ‘doctrine of JDI’</a:t>
            </a:r>
          </a:p>
          <a:p>
            <a:pPr>
              <a:buFont typeface="Wingdings" panose="05000000000000000000" pitchFamily="2" charset="2"/>
              <a:buChar char="Ø"/>
            </a:pPr>
            <a:r>
              <a:rPr lang="en-GB" sz="3200" dirty="0">
                <a:latin typeface="Arial Nova Cond Light" panose="020B0306020202020204" pitchFamily="34" charset="0"/>
              </a:rPr>
              <a:t>Make things concrete and visual and concrete can help connect them to scripture</a:t>
            </a:r>
          </a:p>
          <a:p>
            <a:pPr>
              <a:buFont typeface="Wingdings" panose="05000000000000000000" pitchFamily="2" charset="2"/>
              <a:buChar char="Ø"/>
            </a:pPr>
            <a:r>
              <a:rPr lang="en-GB" sz="3200" dirty="0">
                <a:latin typeface="Arial Nova Cond Light" panose="020B0306020202020204" pitchFamily="34" charset="0"/>
              </a:rPr>
              <a:t>Write out a lament of their fears – connect to God</a:t>
            </a:r>
          </a:p>
          <a:p>
            <a:pPr>
              <a:buFont typeface="Wingdings" panose="05000000000000000000" pitchFamily="2" charset="2"/>
              <a:buChar char="Ø"/>
            </a:pPr>
            <a:r>
              <a:rPr lang="en-GB" sz="3200" dirty="0">
                <a:latin typeface="Arial Nova Cond Light" panose="020B0306020202020204" pitchFamily="34" charset="0"/>
              </a:rPr>
              <a:t>Speak it out as a prayer</a:t>
            </a:r>
          </a:p>
          <a:p>
            <a:endParaRPr lang="en-GB" sz="3200" dirty="0">
              <a:latin typeface="Arial Nova Cond Light" panose="020B0306020202020204" pitchFamily="34" charset="0"/>
            </a:endParaRPr>
          </a:p>
          <a:p>
            <a:r>
              <a:rPr lang="en-GB" sz="3200" dirty="0">
                <a:latin typeface="Arial Nova Cond Light" panose="020B0306020202020204" pitchFamily="34" charset="0"/>
              </a:rPr>
              <a:t>Some illustrative case studies…….</a:t>
            </a:r>
          </a:p>
          <a:p>
            <a:endParaRPr lang="en-GB" sz="3200" dirty="0">
              <a:latin typeface="Arial Nova Cond Light" panose="020B0306020202020204" pitchFamily="34" charset="0"/>
            </a:endParaRPr>
          </a:p>
        </p:txBody>
      </p:sp>
    </p:spTree>
    <p:extLst>
      <p:ext uri="{BB962C8B-B14F-4D97-AF65-F5344CB8AC3E}">
        <p14:creationId xmlns:p14="http://schemas.microsoft.com/office/powerpoint/2010/main" val="11135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96B8-D168-4CAB-BA18-3056EFBD5A08}"/>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86907B50-C349-48E4-B5CF-610C48E1CA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309361"/>
          </a:xfrm>
        </p:spPr>
      </p:pic>
      <p:sp>
        <p:nvSpPr>
          <p:cNvPr id="4" name="Footer Placeholder 3">
            <a:extLst>
              <a:ext uri="{FF2B5EF4-FFF2-40B4-BE49-F238E27FC236}">
                <a16:creationId xmlns:a16="http://schemas.microsoft.com/office/drawing/2014/main" id="{FC757D88-E476-482C-B50A-CCCC2AB6B64D}"/>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224499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BEF0-6227-45F5-A7A2-242789DDFFE8}"/>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34684F8E-FFA1-4323-9771-7FC7E085DD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2" y="0"/>
            <a:ext cx="9108365" cy="6381328"/>
          </a:xfrm>
        </p:spPr>
      </p:pic>
      <p:sp>
        <p:nvSpPr>
          <p:cNvPr id="4" name="Footer Placeholder 3">
            <a:extLst>
              <a:ext uri="{FF2B5EF4-FFF2-40B4-BE49-F238E27FC236}">
                <a16:creationId xmlns:a16="http://schemas.microsoft.com/office/drawing/2014/main" id="{C243CB03-A6A8-406B-ADD1-774A7E7818B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754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43CB03-A6A8-406B-ADD1-774A7E7818B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pic>
        <p:nvPicPr>
          <p:cNvPr id="10" name="Picture 9">
            <a:extLst>
              <a:ext uri="{FF2B5EF4-FFF2-40B4-BE49-F238E27FC236}">
                <a16:creationId xmlns:a16="http://schemas.microsoft.com/office/drawing/2014/main" id="{EA683B3E-1775-4BAA-BB67-2D09ECD70E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345324"/>
          </a:xfrm>
          <a:prstGeom prst="rect">
            <a:avLst/>
          </a:prstGeom>
        </p:spPr>
      </p:pic>
    </p:spTree>
    <p:extLst>
      <p:ext uri="{BB962C8B-B14F-4D97-AF65-F5344CB8AC3E}">
        <p14:creationId xmlns:p14="http://schemas.microsoft.com/office/powerpoint/2010/main" val="23654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F506-3E5E-4623-80BB-2073EEE996CD}"/>
              </a:ext>
            </a:extLst>
          </p:cNvPr>
          <p:cNvSpPr>
            <a:spLocks noGrp="1"/>
          </p:cNvSpPr>
          <p:nvPr>
            <p:ph type="title"/>
          </p:nvPr>
        </p:nvSpPr>
        <p:spPr>
          <a:xfrm>
            <a:off x="467544" y="286604"/>
            <a:ext cx="7899216" cy="1450757"/>
          </a:xfrm>
        </p:spPr>
        <p:txBody>
          <a:bodyPr/>
          <a:lstStyle/>
          <a:p>
            <a:r>
              <a:rPr lang="en-GB" dirty="0">
                <a:latin typeface="Arial Nova Cond" panose="020B0506020202020204" pitchFamily="34" charset="0"/>
              </a:rPr>
              <a:t>What is an ‘emotional disorder’?</a:t>
            </a:r>
          </a:p>
        </p:txBody>
      </p:sp>
      <p:sp>
        <p:nvSpPr>
          <p:cNvPr id="3" name="Content Placeholder 2">
            <a:extLst>
              <a:ext uri="{FF2B5EF4-FFF2-40B4-BE49-F238E27FC236}">
                <a16:creationId xmlns:a16="http://schemas.microsoft.com/office/drawing/2014/main" id="{8871CB71-6472-4B1B-ACCB-C729A6C691FF}"/>
              </a:ext>
            </a:extLst>
          </p:cNvPr>
          <p:cNvSpPr>
            <a:spLocks noGrp="1"/>
          </p:cNvSpPr>
          <p:nvPr>
            <p:ph idx="1"/>
          </p:nvPr>
        </p:nvSpPr>
        <p:spPr>
          <a:xfrm>
            <a:off x="323528" y="1845734"/>
            <a:ext cx="8568952" cy="4391578"/>
          </a:xfrm>
        </p:spPr>
        <p:txBody>
          <a:bodyPr>
            <a:normAutofit/>
          </a:bodyPr>
          <a:lstStyle/>
          <a:p>
            <a:pPr algn="just"/>
            <a:r>
              <a:rPr lang="en-GB" sz="2400" dirty="0">
                <a:latin typeface="Arial Nova Cond Light" panose="020B0306020202020204" pitchFamily="34" charset="0"/>
              </a:rPr>
              <a:t>‘ ..a mental disorder not caused by detectable organic abnormalities of the brain and in which a major disturbance of emotions is predominant.</a:t>
            </a:r>
          </a:p>
          <a:p>
            <a:pPr algn="just"/>
            <a:r>
              <a:rPr lang="en-GB" sz="2400" dirty="0">
                <a:latin typeface="Arial Nova Cond Light" panose="020B0306020202020204" pitchFamily="34" charset="0"/>
              </a:rPr>
              <a:t>Two broad categories:</a:t>
            </a:r>
          </a:p>
          <a:p>
            <a:pPr algn="just">
              <a:buFont typeface="Wingdings" panose="05000000000000000000" pitchFamily="2" charset="2"/>
              <a:buChar char="Ø"/>
            </a:pPr>
            <a:r>
              <a:rPr lang="en-GB" sz="2400" b="1" dirty="0">
                <a:latin typeface="Arial Nova Cond Light" panose="020B0306020202020204" pitchFamily="34" charset="0"/>
              </a:rPr>
              <a:t>Mood Disorders </a:t>
            </a:r>
            <a:r>
              <a:rPr lang="en-GB" sz="2400" dirty="0">
                <a:latin typeface="Arial Nova Cond Light" panose="020B0306020202020204" pitchFamily="34" charset="0"/>
              </a:rPr>
              <a:t>are characterized by emotions that are not appropriate to a given situation. </a:t>
            </a:r>
          </a:p>
          <a:p>
            <a:pPr algn="just">
              <a:buFont typeface="Wingdings" panose="05000000000000000000" pitchFamily="2" charset="2"/>
              <a:buChar char="Ø"/>
            </a:pPr>
            <a:r>
              <a:rPr lang="en-GB" sz="2400" b="1" dirty="0">
                <a:latin typeface="Arial Nova Cond Light" panose="020B0306020202020204" pitchFamily="34" charset="0"/>
              </a:rPr>
              <a:t>Anxiety Disorders </a:t>
            </a:r>
            <a:r>
              <a:rPr lang="en-GB" sz="2400" dirty="0">
                <a:latin typeface="Arial Nova Cond Light" panose="020B0306020202020204" pitchFamily="34" charset="0"/>
              </a:rPr>
              <a:t>are characterised by an individual remaining in a persistent state of anxiety for an extended period of time. </a:t>
            </a:r>
          </a:p>
          <a:p>
            <a:pPr algn="just"/>
            <a:r>
              <a:rPr lang="en-GB" sz="2400" dirty="0">
                <a:latin typeface="Arial Nova Cond Light" panose="020B0306020202020204" pitchFamily="34" charset="0"/>
              </a:rPr>
              <a:t>The individual's daily life will be disrupted to a sufficient extent, by distorted emotions, thoughts and behaviours, they are left unable to fully function in the world’</a:t>
            </a:r>
          </a:p>
          <a:p>
            <a:endParaRPr lang="en-GB" dirty="0"/>
          </a:p>
        </p:txBody>
      </p:sp>
      <p:sp>
        <p:nvSpPr>
          <p:cNvPr id="4" name="Footer Placeholder 3">
            <a:extLst>
              <a:ext uri="{FF2B5EF4-FFF2-40B4-BE49-F238E27FC236}">
                <a16:creationId xmlns:a16="http://schemas.microsoft.com/office/drawing/2014/main" id="{E1148188-16D6-4E06-BCD9-04EC48486798}"/>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184129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43CB03-A6A8-406B-ADD1-774A7E7818B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pic>
        <p:nvPicPr>
          <p:cNvPr id="3" name="Picture 2">
            <a:extLst>
              <a:ext uri="{FF2B5EF4-FFF2-40B4-BE49-F238E27FC236}">
                <a16:creationId xmlns:a16="http://schemas.microsoft.com/office/drawing/2014/main" id="{FBA6E298-CF35-4D99-BCBD-5124E38738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243408"/>
            <a:ext cx="9649072" cy="6624736"/>
          </a:xfrm>
          <a:prstGeom prst="rect">
            <a:avLst/>
          </a:prstGeom>
        </p:spPr>
      </p:pic>
    </p:spTree>
    <p:extLst>
      <p:ext uri="{BB962C8B-B14F-4D97-AF65-F5344CB8AC3E}">
        <p14:creationId xmlns:p14="http://schemas.microsoft.com/office/powerpoint/2010/main" val="2325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4C03AF-FFBA-486A-9F16-AB498301A13F}"/>
              </a:ext>
            </a:extLst>
          </p:cNvPr>
          <p:cNvSpPr txBox="1"/>
          <p:nvPr/>
        </p:nvSpPr>
        <p:spPr>
          <a:xfrm>
            <a:off x="1198486" y="2062394"/>
            <a:ext cx="6138908" cy="1338828"/>
          </a:xfrm>
          <a:prstGeom prst="rect">
            <a:avLst/>
          </a:prstGeom>
          <a:noFill/>
        </p:spPr>
        <p:txBody>
          <a:bodyPr wrap="square" rtlCol="0">
            <a:spAutoFit/>
          </a:bodyPr>
          <a:lstStyle/>
          <a:p>
            <a:pPr algn="ctr"/>
            <a:r>
              <a:rPr lang="en-GB" sz="4050" b="1" dirty="0">
                <a:latin typeface="Arial Nova Cond Light" panose="020B0306020202020204" pitchFamily="34" charset="0"/>
                <a:hlinkClick r:id="rId2">
                  <a:extLst>
                    <a:ext uri="{A12FA001-AC4F-418D-AE19-62706E023703}">
                      <ahyp:hlinkClr xmlns:ahyp="http://schemas.microsoft.com/office/drawing/2018/hyperlinkcolor" val="tx"/>
                    </a:ext>
                  </a:extLst>
                </a:hlinkClick>
              </a:rPr>
              <a:t>catherine@the-cornerstone.net</a:t>
            </a:r>
            <a:endParaRPr lang="en-GB" sz="4050" b="1" dirty="0">
              <a:latin typeface="Arial Nova Cond Light" panose="020B0306020202020204" pitchFamily="34" charset="0"/>
            </a:endParaRPr>
          </a:p>
          <a:p>
            <a:pPr algn="ctr"/>
            <a:r>
              <a:rPr lang="en-GB" sz="4050" b="1" dirty="0">
                <a:latin typeface="Arial Nova Cond Light" panose="020B0306020202020204" pitchFamily="34" charset="0"/>
              </a:rPr>
              <a:t>www.the-cornerstone.net</a:t>
            </a:r>
          </a:p>
        </p:txBody>
      </p:sp>
      <p:sp>
        <p:nvSpPr>
          <p:cNvPr id="3" name="Footer Placeholder 1">
            <a:extLst>
              <a:ext uri="{FF2B5EF4-FFF2-40B4-BE49-F238E27FC236}">
                <a16:creationId xmlns:a16="http://schemas.microsoft.com/office/drawing/2014/main" id="{4EED7677-5A00-4904-89DA-CEBFD5836952}"/>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
        <p:nvSpPr>
          <p:cNvPr id="2" name="TextBox 1">
            <a:extLst>
              <a:ext uri="{FF2B5EF4-FFF2-40B4-BE49-F238E27FC236}">
                <a16:creationId xmlns:a16="http://schemas.microsoft.com/office/drawing/2014/main" id="{D94EF867-1185-4B25-9E50-9B46FECA8063}"/>
              </a:ext>
            </a:extLst>
          </p:cNvPr>
          <p:cNvSpPr txBox="1"/>
          <p:nvPr/>
        </p:nvSpPr>
        <p:spPr>
          <a:xfrm>
            <a:off x="323528" y="3890455"/>
            <a:ext cx="8280920" cy="2585323"/>
          </a:xfrm>
          <a:prstGeom prst="rect">
            <a:avLst/>
          </a:prstGeom>
          <a:noFill/>
        </p:spPr>
        <p:txBody>
          <a:bodyPr wrap="square" rtlCol="0">
            <a:spAutoFit/>
          </a:bodyPr>
          <a:lstStyle/>
          <a:p>
            <a:r>
              <a:rPr lang="en-GB" sz="1600" b="1" u="sng" dirty="0">
                <a:latin typeface="Arial Nova Cond Light" panose="020B0306020202020204" pitchFamily="34" charset="0"/>
              </a:rPr>
              <a:t>References:</a:t>
            </a:r>
          </a:p>
          <a:p>
            <a:r>
              <a:rPr lang="en-GB" sz="1600" dirty="0">
                <a:latin typeface="Arial Nova Cond Light" panose="020B0306020202020204" pitchFamily="34" charset="0"/>
              </a:rPr>
              <a:t>‘SAD PERSONS’ Bird et al ‘Evaluation of Suicidal Patients: The SAD PERSONS scale’</a:t>
            </a:r>
          </a:p>
          <a:p>
            <a:r>
              <a:rPr lang="en-GB" sz="1600" dirty="0">
                <a:latin typeface="Arial Nova Cond Light" panose="020B0306020202020204" pitchFamily="34" charset="0"/>
              </a:rPr>
              <a:t>‘NO HOPE’ Shea ‘Psychiatric interviewing: The art of understanding’ </a:t>
            </a:r>
          </a:p>
          <a:p>
            <a:r>
              <a:rPr lang="en-GB" sz="1600" dirty="0">
                <a:latin typeface="Arial Nova Cond Light" panose="020B0306020202020204" pitchFamily="34" charset="0"/>
              </a:rPr>
              <a:t>Aaron Sironi &amp; Michael R. Emlet ‘Evaluating a person with suicidal desires’</a:t>
            </a:r>
          </a:p>
          <a:p>
            <a:r>
              <a:rPr lang="en-GB" sz="1600" dirty="0">
                <a:latin typeface="Arial Nova Cond Light" panose="020B0306020202020204" pitchFamily="34" charset="0"/>
              </a:rPr>
              <a:t>Mike Emlet ‘Descriptions &amp; Prescriptions’</a:t>
            </a:r>
          </a:p>
          <a:p>
            <a:r>
              <a:rPr lang="en-GB" sz="1600" dirty="0">
                <a:latin typeface="Arial Nova Cond Light" panose="020B0306020202020204" pitchFamily="34" charset="0"/>
              </a:rPr>
              <a:t>Ed Welch ‘Blame it on the brain?’</a:t>
            </a:r>
          </a:p>
          <a:p>
            <a:r>
              <a:rPr lang="en-GB" sz="1600" dirty="0">
                <a:latin typeface="Arial Nova Cond Light" panose="020B0306020202020204" pitchFamily="34" charset="0"/>
              </a:rPr>
              <a:t>Kathryn Green-McCreight ‘Darkness Is My Only Companion’</a:t>
            </a:r>
          </a:p>
          <a:p>
            <a:r>
              <a:rPr lang="en-GB" sz="1600" dirty="0">
                <a:latin typeface="Arial Nova Cond Light" panose="020B0306020202020204" pitchFamily="34" charset="0"/>
              </a:rPr>
              <a:t>Nicholls &amp; Thorne ‘Real Change’</a:t>
            </a:r>
          </a:p>
          <a:p>
            <a:r>
              <a:rPr lang="en-GB" sz="1600" dirty="0">
                <a:latin typeface="Arial Nova Cond Light" panose="020B0306020202020204" pitchFamily="34" charset="0"/>
              </a:rPr>
              <a:t>Tim Lane ‘ Unstuck’</a:t>
            </a:r>
          </a:p>
          <a:p>
            <a:endParaRPr lang="en-GB" dirty="0"/>
          </a:p>
        </p:txBody>
      </p:sp>
    </p:spTree>
    <p:extLst>
      <p:ext uri="{BB962C8B-B14F-4D97-AF65-F5344CB8AC3E}">
        <p14:creationId xmlns:p14="http://schemas.microsoft.com/office/powerpoint/2010/main" val="20751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8B5E-3D85-40DF-90BB-2FD8F806DBA4}"/>
              </a:ext>
            </a:extLst>
          </p:cNvPr>
          <p:cNvSpPr>
            <a:spLocks noGrp="1"/>
          </p:cNvSpPr>
          <p:nvPr>
            <p:ph type="title"/>
          </p:nvPr>
        </p:nvSpPr>
        <p:spPr/>
        <p:txBody>
          <a:bodyPr/>
          <a:lstStyle/>
          <a:p>
            <a:r>
              <a:rPr lang="en-GB" dirty="0">
                <a:latin typeface="Arial Nova Cond" panose="020B0506020202020204" pitchFamily="34" charset="0"/>
              </a:rPr>
              <a:t>Romans 12:2  </a:t>
            </a:r>
            <a:r>
              <a:rPr lang="en-GB" sz="2800" dirty="0">
                <a:latin typeface="Arial Nova Cond" panose="020B0506020202020204" pitchFamily="34" charset="0"/>
              </a:rPr>
              <a:t>(NIV)</a:t>
            </a:r>
          </a:p>
        </p:txBody>
      </p:sp>
      <p:sp>
        <p:nvSpPr>
          <p:cNvPr id="3" name="Content Placeholder 2">
            <a:extLst>
              <a:ext uri="{FF2B5EF4-FFF2-40B4-BE49-F238E27FC236}">
                <a16:creationId xmlns:a16="http://schemas.microsoft.com/office/drawing/2014/main" id="{8D0DFB11-5C8A-438E-9647-1372DF5FB5D0}"/>
              </a:ext>
            </a:extLst>
          </p:cNvPr>
          <p:cNvSpPr>
            <a:spLocks noGrp="1"/>
          </p:cNvSpPr>
          <p:nvPr>
            <p:ph idx="1"/>
          </p:nvPr>
        </p:nvSpPr>
        <p:spPr/>
        <p:txBody>
          <a:bodyPr>
            <a:normAutofit/>
          </a:bodyPr>
          <a:lstStyle/>
          <a:p>
            <a:pPr algn="ctr"/>
            <a:endParaRPr lang="en-GB" sz="4000" dirty="0">
              <a:latin typeface="Arial Nova Cond Light" panose="020B0306020202020204" pitchFamily="34" charset="0"/>
            </a:endParaRPr>
          </a:p>
          <a:p>
            <a:pPr algn="ctr"/>
            <a:r>
              <a:rPr lang="en-GB" sz="4000" dirty="0">
                <a:latin typeface="Arial Nova Cond Light" panose="020B0306020202020204" pitchFamily="34" charset="0"/>
              </a:rPr>
              <a:t>‘Do not conform to the pattern of this world, but be transformed by the renewing of your mind’ </a:t>
            </a:r>
          </a:p>
        </p:txBody>
      </p:sp>
      <p:sp>
        <p:nvSpPr>
          <p:cNvPr id="4" name="Footer Placeholder 3">
            <a:extLst>
              <a:ext uri="{FF2B5EF4-FFF2-40B4-BE49-F238E27FC236}">
                <a16:creationId xmlns:a16="http://schemas.microsoft.com/office/drawing/2014/main" id="{52B2666B-FC16-4A07-ACCF-B535FE25B94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31105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lstStyle/>
          <a:p>
            <a:r>
              <a:rPr lang="en-GB" dirty="0">
                <a:latin typeface="Arial Nova Cond" panose="020B0506020202020204" pitchFamily="34" charset="0"/>
              </a:rPr>
              <a:t>Understand the person</a:t>
            </a:r>
          </a:p>
        </p:txBody>
      </p:sp>
      <p:graphicFrame>
        <p:nvGraphicFramePr>
          <p:cNvPr id="6" name="Content Placeholder 5">
            <a:extLst>
              <a:ext uri="{FF2B5EF4-FFF2-40B4-BE49-F238E27FC236}">
                <a16:creationId xmlns:a16="http://schemas.microsoft.com/office/drawing/2014/main" id="{535FE340-E10F-4892-9FF1-D698599C087F}"/>
              </a:ext>
            </a:extLst>
          </p:cNvPr>
          <p:cNvGraphicFramePr>
            <a:graphicFrameLocks noGrp="1"/>
          </p:cNvGraphicFramePr>
          <p:nvPr>
            <p:ph idx="1"/>
            <p:extLst>
              <p:ext uri="{D42A27DB-BD31-4B8C-83A1-F6EECF244321}">
                <p14:modId xmlns:p14="http://schemas.microsoft.com/office/powerpoint/2010/main" val="1922970922"/>
              </p:ext>
            </p:extLst>
          </p:nvPr>
        </p:nvGraphicFramePr>
        <p:xfrm>
          <a:off x="318269" y="1846263"/>
          <a:ext cx="3965699" cy="4245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graphicFrame>
        <p:nvGraphicFramePr>
          <p:cNvPr id="5" name="Content Placeholder 5">
            <a:extLst>
              <a:ext uri="{FF2B5EF4-FFF2-40B4-BE49-F238E27FC236}">
                <a16:creationId xmlns:a16="http://schemas.microsoft.com/office/drawing/2014/main" id="{B3168154-B00B-42AB-BE56-923D1C31EE75}"/>
              </a:ext>
            </a:extLst>
          </p:cNvPr>
          <p:cNvGraphicFramePr>
            <a:graphicFrameLocks/>
          </p:cNvGraphicFramePr>
          <p:nvPr>
            <p:extLst>
              <p:ext uri="{D42A27DB-BD31-4B8C-83A1-F6EECF244321}">
                <p14:modId xmlns:p14="http://schemas.microsoft.com/office/powerpoint/2010/main" val="3579414535"/>
              </p:ext>
            </p:extLst>
          </p:nvPr>
        </p:nvGraphicFramePr>
        <p:xfrm>
          <a:off x="4932040" y="1988841"/>
          <a:ext cx="3893691" cy="3888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26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2D65DB1-B62C-4E87-A830-AB290B2D7D3C}"/>
              </a:ext>
            </a:extLst>
          </p:cNvPr>
          <p:cNvGraphicFramePr/>
          <p:nvPr>
            <p:extLst>
              <p:ext uri="{D42A27DB-BD31-4B8C-83A1-F6EECF244321}">
                <p14:modId xmlns:p14="http://schemas.microsoft.com/office/powerpoint/2010/main" val="2956465535"/>
              </p:ext>
            </p:extLst>
          </p:nvPr>
        </p:nvGraphicFramePr>
        <p:xfrm>
          <a:off x="107504" y="332656"/>
          <a:ext cx="8746499" cy="572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D5D8FAE-792B-4C96-8ED5-8ACC6910FAA3}"/>
              </a:ext>
            </a:extLst>
          </p:cNvPr>
          <p:cNvSpPr txBox="1"/>
          <p:nvPr/>
        </p:nvSpPr>
        <p:spPr>
          <a:xfrm>
            <a:off x="179512" y="3429000"/>
            <a:ext cx="2240140" cy="2793072"/>
          </a:xfrm>
          <a:prstGeom prst="rect">
            <a:avLst/>
          </a:prstGeom>
          <a:noFill/>
        </p:spPr>
        <p:txBody>
          <a:bodyPr wrap="square" rtlCol="0">
            <a:spAutoFit/>
          </a:bodyPr>
          <a:lstStyle/>
          <a:p>
            <a:pPr algn="ctr"/>
            <a:r>
              <a:rPr lang="en-GB" sz="4050" b="1" dirty="0">
                <a:latin typeface="Arial Nova Cond Light" panose="020B0306020202020204" pitchFamily="34" charset="0"/>
              </a:rPr>
              <a:t>Who we are in God’s big story</a:t>
            </a:r>
          </a:p>
          <a:p>
            <a:endParaRPr lang="en-GB" sz="1350" dirty="0">
              <a:latin typeface="Arial Nova Cond Light" panose="020B0306020202020204" pitchFamily="34" charset="0"/>
            </a:endParaRPr>
          </a:p>
        </p:txBody>
      </p:sp>
      <p:sp>
        <p:nvSpPr>
          <p:cNvPr id="3" name="TextBox 2">
            <a:extLst>
              <a:ext uri="{FF2B5EF4-FFF2-40B4-BE49-F238E27FC236}">
                <a16:creationId xmlns:a16="http://schemas.microsoft.com/office/drawing/2014/main" id="{E3EE6748-9CB7-48E1-A9C2-CF1E645E6DA2}"/>
              </a:ext>
            </a:extLst>
          </p:cNvPr>
          <p:cNvSpPr txBox="1"/>
          <p:nvPr/>
        </p:nvSpPr>
        <p:spPr>
          <a:xfrm>
            <a:off x="6678235" y="1601518"/>
            <a:ext cx="2090684" cy="300082"/>
          </a:xfrm>
          <a:prstGeom prst="rect">
            <a:avLst/>
          </a:prstGeom>
          <a:solidFill>
            <a:schemeClr val="bg1"/>
          </a:solidFill>
          <a:ln>
            <a:noFill/>
          </a:ln>
        </p:spPr>
        <p:txBody>
          <a:bodyPr wrap="square" rtlCol="0">
            <a:spAutoFit/>
          </a:bodyPr>
          <a:lstStyle/>
          <a:p>
            <a:endParaRPr lang="en-GB" sz="1350" dirty="0"/>
          </a:p>
        </p:txBody>
      </p:sp>
      <p:sp>
        <p:nvSpPr>
          <p:cNvPr id="6" name="Footer Placeholder 3">
            <a:extLst>
              <a:ext uri="{FF2B5EF4-FFF2-40B4-BE49-F238E27FC236}">
                <a16:creationId xmlns:a16="http://schemas.microsoft.com/office/drawing/2014/main" id="{CDA50DD2-34BA-4116-BFAA-FA7FE6D64420}"/>
              </a:ext>
            </a:extLst>
          </p:cNvPr>
          <p:cNvSpPr>
            <a:spLocks noGrp="1"/>
          </p:cNvSpPr>
          <p:nvPr>
            <p:ph type="ftr" sz="quarter" idx="11"/>
          </p:nvPr>
        </p:nvSpPr>
        <p:spPr>
          <a:xfrm>
            <a:off x="2764639" y="6459786"/>
            <a:ext cx="3617103" cy="365125"/>
          </a:xfrm>
        </p:spPr>
        <p:txBody>
          <a:bodyPr/>
          <a:lstStyle/>
          <a:p>
            <a:r>
              <a:rPr lang="en-GB" sz="2000" dirty="0">
                <a:latin typeface="Arial Nova Cond" panose="020B0506020202020204" pitchFamily="34" charset="0"/>
              </a:rPr>
              <a:t>EQUIP</a:t>
            </a:r>
          </a:p>
        </p:txBody>
      </p:sp>
    </p:spTree>
    <p:extLst>
      <p:ext uri="{BB962C8B-B14F-4D97-AF65-F5344CB8AC3E}">
        <p14:creationId xmlns:p14="http://schemas.microsoft.com/office/powerpoint/2010/main" val="16330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lstStyle/>
          <a:p>
            <a:r>
              <a:rPr lang="en-GB" dirty="0">
                <a:latin typeface="Arial Nova Cond" panose="020B0506020202020204" pitchFamily="34" charset="0"/>
              </a:rPr>
              <a:t>Understand the label </a:t>
            </a:r>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1"/>
          </p:nvPr>
        </p:nvSpPr>
        <p:spPr/>
        <p:txBody>
          <a:bodyPr numCol="2">
            <a:noAutofit/>
          </a:bodyPr>
          <a:lstStyle/>
          <a:p>
            <a:r>
              <a:rPr lang="en-GB" sz="2800" dirty="0">
                <a:latin typeface="Arial Nova Cond Light" panose="020B0306020202020204" pitchFamily="34" charset="0"/>
              </a:rPr>
              <a:t>Bi-polar</a:t>
            </a:r>
          </a:p>
          <a:p>
            <a:r>
              <a:rPr lang="en-GB" sz="2800" dirty="0">
                <a:latin typeface="Arial Nova Cond Light" panose="020B0306020202020204" pitchFamily="34" charset="0"/>
              </a:rPr>
              <a:t>Gender dysphoria</a:t>
            </a:r>
          </a:p>
          <a:p>
            <a:r>
              <a:rPr lang="en-GB" sz="2800" dirty="0">
                <a:latin typeface="Arial Nova Cond Light" panose="020B0306020202020204" pitchFamily="34" charset="0"/>
              </a:rPr>
              <a:t>GAD</a:t>
            </a:r>
          </a:p>
          <a:p>
            <a:r>
              <a:rPr lang="en-GB" sz="2800" dirty="0">
                <a:latin typeface="Arial Nova Cond Light" panose="020B0306020202020204" pitchFamily="34" charset="0"/>
              </a:rPr>
              <a:t>Panic attacks</a:t>
            </a:r>
          </a:p>
          <a:p>
            <a:r>
              <a:rPr lang="en-GB" sz="2800" dirty="0">
                <a:latin typeface="Arial Nova Cond Light" panose="020B0306020202020204" pitchFamily="34" charset="0"/>
              </a:rPr>
              <a:t>Anxiety attacks</a:t>
            </a:r>
          </a:p>
          <a:p>
            <a:r>
              <a:rPr lang="en-GB" sz="2800" dirty="0">
                <a:latin typeface="Arial Nova Cond Light" panose="020B0306020202020204" pitchFamily="34" charset="0"/>
              </a:rPr>
              <a:t>Social Anxiety Disorder</a:t>
            </a:r>
          </a:p>
          <a:p>
            <a:endParaRPr lang="en-GB" sz="2800" dirty="0">
              <a:latin typeface="Arial Nova Cond Light" panose="020B0306020202020204" pitchFamily="34" charset="0"/>
            </a:endParaRPr>
          </a:p>
          <a:p>
            <a:r>
              <a:rPr lang="en-GB" sz="2800" dirty="0">
                <a:latin typeface="Arial Nova Cond Light" panose="020B0306020202020204" pitchFamily="34" charset="0"/>
              </a:rPr>
              <a:t>Eating Disorders </a:t>
            </a:r>
          </a:p>
          <a:p>
            <a:r>
              <a:rPr lang="en-GB" sz="2800" dirty="0">
                <a:latin typeface="Arial Nova Cond Light" panose="020B0306020202020204" pitchFamily="34" charset="0"/>
              </a:rPr>
              <a:t>Body dysmorphic disorder</a:t>
            </a:r>
          </a:p>
          <a:p>
            <a:r>
              <a:rPr lang="en-GB" sz="2800" dirty="0">
                <a:latin typeface="Arial Nova Cond Light" panose="020B0306020202020204" pitchFamily="34" charset="0"/>
              </a:rPr>
              <a:t>Phobias</a:t>
            </a:r>
          </a:p>
          <a:p>
            <a:r>
              <a:rPr lang="en-GB" sz="2800" dirty="0">
                <a:latin typeface="Arial Nova Cond Light" panose="020B0306020202020204" pitchFamily="34" charset="0"/>
              </a:rPr>
              <a:t>PTSD</a:t>
            </a:r>
          </a:p>
          <a:p>
            <a:r>
              <a:rPr lang="en-GB" sz="2800" dirty="0">
                <a:latin typeface="Arial Nova Cond Light" panose="020B0306020202020204" pitchFamily="34" charset="0"/>
              </a:rPr>
              <a:t>OCD</a:t>
            </a:r>
          </a:p>
          <a:p>
            <a:r>
              <a:rPr lang="en-GB" sz="2800" dirty="0">
                <a:latin typeface="Arial Nova Cond Light" panose="020B0306020202020204" pitchFamily="34" charset="0"/>
              </a:rPr>
              <a:t>Borderline disorder</a:t>
            </a:r>
          </a:p>
        </p:txBody>
      </p:sp>
    </p:spTree>
    <p:extLst>
      <p:ext uri="{BB962C8B-B14F-4D97-AF65-F5344CB8AC3E}">
        <p14:creationId xmlns:p14="http://schemas.microsoft.com/office/powerpoint/2010/main" val="168463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7AE7-2EE3-4CCF-89E4-756275720701}"/>
              </a:ext>
            </a:extLst>
          </p:cNvPr>
          <p:cNvSpPr>
            <a:spLocks noGrp="1"/>
          </p:cNvSpPr>
          <p:nvPr>
            <p:ph type="title"/>
          </p:nvPr>
        </p:nvSpPr>
        <p:spPr/>
        <p:txBody>
          <a:bodyPr/>
          <a:lstStyle/>
          <a:p>
            <a:r>
              <a:rPr lang="en-GB" dirty="0">
                <a:latin typeface="Arial Nova Cond" panose="020B0506020202020204" pitchFamily="34" charset="0"/>
              </a:rPr>
              <a:t>Understand the medication </a:t>
            </a:r>
          </a:p>
        </p:txBody>
      </p:sp>
      <p:sp>
        <p:nvSpPr>
          <p:cNvPr id="2" name="Footer Placeholder 1">
            <a:extLst>
              <a:ext uri="{FF2B5EF4-FFF2-40B4-BE49-F238E27FC236}">
                <a16:creationId xmlns:a16="http://schemas.microsoft.com/office/drawing/2014/main" id="{12A34D71-DC61-46DA-A847-7444E0B86D40}"/>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sp>
        <p:nvSpPr>
          <p:cNvPr id="4" name="Content Placeholder 3">
            <a:extLst>
              <a:ext uri="{FF2B5EF4-FFF2-40B4-BE49-F238E27FC236}">
                <a16:creationId xmlns:a16="http://schemas.microsoft.com/office/drawing/2014/main" id="{E7360C91-999B-426B-817B-83AF2D74B366}"/>
              </a:ext>
            </a:extLst>
          </p:cNvPr>
          <p:cNvSpPr>
            <a:spLocks noGrp="1"/>
          </p:cNvSpPr>
          <p:nvPr>
            <p:ph idx="1"/>
          </p:nvPr>
        </p:nvSpPr>
        <p:spPr>
          <a:xfrm>
            <a:off x="539552" y="1845734"/>
            <a:ext cx="7920879" cy="4247562"/>
          </a:xfrm>
        </p:spPr>
        <p:txBody>
          <a:bodyPr numCol="1">
            <a:noAutofit/>
          </a:bodyPr>
          <a:lstStyle/>
          <a:p>
            <a:pPr>
              <a:buFont typeface="Wingdings" panose="05000000000000000000" pitchFamily="2" charset="2"/>
              <a:buChar char="Ø"/>
            </a:pPr>
            <a:r>
              <a:rPr lang="en-GB" sz="2800" dirty="0">
                <a:latin typeface="Arial Nova Cond Light" panose="020B0306020202020204" pitchFamily="34" charset="0"/>
              </a:rPr>
              <a:t>Citalopram (Celaxa)</a:t>
            </a:r>
          </a:p>
          <a:p>
            <a:pPr>
              <a:buFont typeface="Wingdings" panose="05000000000000000000" pitchFamily="2" charset="2"/>
              <a:buChar char="Ø"/>
            </a:pPr>
            <a:r>
              <a:rPr lang="en-GB" sz="2800" dirty="0">
                <a:latin typeface="Arial Nova Cond Light" panose="020B0306020202020204" pitchFamily="34" charset="0"/>
              </a:rPr>
              <a:t>Sertraline (Zoloft)</a:t>
            </a:r>
          </a:p>
          <a:p>
            <a:pPr>
              <a:buFont typeface="Wingdings" panose="05000000000000000000" pitchFamily="2" charset="2"/>
              <a:buChar char="Ø"/>
            </a:pPr>
            <a:r>
              <a:rPr lang="en-GB" sz="2800" dirty="0">
                <a:latin typeface="Arial Nova Cond Light" panose="020B0306020202020204" pitchFamily="34" charset="0"/>
              </a:rPr>
              <a:t>Fluoxetine (Prozac)</a:t>
            </a:r>
          </a:p>
          <a:p>
            <a:pPr>
              <a:buFont typeface="Wingdings" panose="05000000000000000000" pitchFamily="2" charset="2"/>
              <a:buChar char="Ø"/>
            </a:pPr>
            <a:r>
              <a:rPr lang="en-GB" sz="2800" dirty="0">
                <a:latin typeface="Arial Nova Cond Light" panose="020B0306020202020204" pitchFamily="34" charset="0"/>
              </a:rPr>
              <a:t>Diazepam (Valium)</a:t>
            </a:r>
          </a:p>
          <a:p>
            <a:r>
              <a:rPr lang="en-GB" sz="2800" dirty="0">
                <a:latin typeface="Arial Nova Cond Light" panose="020B0306020202020204" pitchFamily="34" charset="0"/>
              </a:rPr>
              <a:t>They </a:t>
            </a:r>
            <a:r>
              <a:rPr lang="en-GB" sz="2800" b="1" dirty="0">
                <a:latin typeface="Arial Nova Cond Light" panose="020B0306020202020204" pitchFamily="34" charset="0"/>
              </a:rPr>
              <a:t>calm</a:t>
            </a:r>
            <a:r>
              <a:rPr lang="en-GB" sz="2800" dirty="0">
                <a:latin typeface="Arial Nova Cond Light" panose="020B0306020202020204" pitchFamily="34" charset="0"/>
              </a:rPr>
              <a:t> emotions by modifying chemicals in the brain – but they don’t </a:t>
            </a:r>
            <a:r>
              <a:rPr lang="en-GB" sz="2800" b="1" dirty="0">
                <a:latin typeface="Arial Nova Cond Light" panose="020B0306020202020204" pitchFamily="34" charset="0"/>
              </a:rPr>
              <a:t>cure</a:t>
            </a:r>
            <a:r>
              <a:rPr lang="en-GB" sz="2800" dirty="0">
                <a:latin typeface="Arial Nova Cond Light" panose="020B0306020202020204" pitchFamily="34" charset="0"/>
              </a:rPr>
              <a:t> the underlying condition. </a:t>
            </a:r>
          </a:p>
          <a:p>
            <a:pPr>
              <a:buFont typeface="Wingdings" panose="05000000000000000000" pitchFamily="2" charset="2"/>
              <a:buChar char="Ø"/>
            </a:pPr>
            <a:r>
              <a:rPr lang="en-GB" sz="2800" dirty="0">
                <a:latin typeface="Arial Nova Cond Light" panose="020B0306020202020204" pitchFamily="34" charset="0"/>
              </a:rPr>
              <a:t>Propranolol</a:t>
            </a:r>
          </a:p>
        </p:txBody>
      </p:sp>
    </p:spTree>
    <p:extLst>
      <p:ext uri="{BB962C8B-B14F-4D97-AF65-F5344CB8AC3E}">
        <p14:creationId xmlns:p14="http://schemas.microsoft.com/office/powerpoint/2010/main" val="5865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E7E2F5-D82D-40B1-8B8E-6BBD528A9E9F}"/>
              </a:ext>
            </a:extLst>
          </p:cNvPr>
          <p:cNvSpPr>
            <a:spLocks noGrp="1"/>
          </p:cNvSpPr>
          <p:nvPr>
            <p:ph type="ftr" sz="quarter" idx="11"/>
          </p:nvPr>
        </p:nvSpPr>
        <p:spPr/>
        <p:txBody>
          <a:bodyPr/>
          <a:lstStyle/>
          <a:p>
            <a:r>
              <a:rPr lang="en-GB" sz="2000" dirty="0">
                <a:latin typeface="Arial Nova Cond" panose="020B0506020202020204" pitchFamily="34" charset="0"/>
              </a:rPr>
              <a:t>EQUIP</a:t>
            </a:r>
          </a:p>
        </p:txBody>
      </p:sp>
      <p:pic>
        <p:nvPicPr>
          <p:cNvPr id="4" name="Picture 3">
            <a:extLst>
              <a:ext uri="{FF2B5EF4-FFF2-40B4-BE49-F238E27FC236}">
                <a16:creationId xmlns:a16="http://schemas.microsoft.com/office/drawing/2014/main" id="{EBC28670-3FBD-4662-8EDB-BF4E4E09A147}"/>
              </a:ext>
            </a:extLst>
          </p:cNvPr>
          <p:cNvPicPr>
            <a:picLocks noChangeAspect="1"/>
          </p:cNvPicPr>
          <p:nvPr/>
        </p:nvPicPr>
        <p:blipFill>
          <a:blip r:embed="rId2"/>
          <a:stretch>
            <a:fillRect/>
          </a:stretch>
        </p:blipFill>
        <p:spPr>
          <a:xfrm>
            <a:off x="1691680" y="33089"/>
            <a:ext cx="5364088" cy="6309320"/>
          </a:xfrm>
          <a:prstGeom prst="rect">
            <a:avLst/>
          </a:prstGeom>
        </p:spPr>
      </p:pic>
    </p:spTree>
    <p:extLst>
      <p:ext uri="{BB962C8B-B14F-4D97-AF65-F5344CB8AC3E}">
        <p14:creationId xmlns:p14="http://schemas.microsoft.com/office/powerpoint/2010/main" val="371760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68717</TotalTime>
  <Words>1323</Words>
  <Application>Microsoft Office PowerPoint</Application>
  <PresentationFormat>On-screen Show (4:3)</PresentationFormat>
  <Paragraphs>286</Paragraphs>
  <Slides>31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Nova Cond</vt:lpstr>
      <vt:lpstr>Arial Nova Cond Light</vt:lpstr>
      <vt:lpstr>Calibri</vt:lpstr>
      <vt:lpstr>Calibri Light</vt:lpstr>
      <vt:lpstr>Wingdings</vt:lpstr>
      <vt:lpstr>Retrospect</vt:lpstr>
      <vt:lpstr>PowerPoint Presentation</vt:lpstr>
      <vt:lpstr>PowerPoint Presentation</vt:lpstr>
      <vt:lpstr>What is an ‘emotional disorder’?</vt:lpstr>
      <vt:lpstr>Romans 12:2  (NIV)</vt:lpstr>
      <vt:lpstr>Understand the person</vt:lpstr>
      <vt:lpstr>PowerPoint Presentation</vt:lpstr>
      <vt:lpstr>Understand the label </vt:lpstr>
      <vt:lpstr>Understand the medication </vt:lpstr>
      <vt:lpstr>PowerPoint Presentation</vt:lpstr>
      <vt:lpstr>Drug effectiveness</vt:lpstr>
      <vt:lpstr>Understand the therapy </vt:lpstr>
      <vt:lpstr>  Understand the risk</vt:lpstr>
      <vt:lpstr>  Understand the risk</vt:lpstr>
      <vt:lpstr>Understand the risk</vt:lpstr>
      <vt:lpstr>God’s big spectrum</vt:lpstr>
      <vt:lpstr>PowerPoint Presentation</vt:lpstr>
      <vt:lpstr>       How does the world see emotions?   An emotion is a cognitive (mental) reaction experienced as strong feeling.  It is usually directed toward a specific situation &amp; is accompanied by physiological and behavioural changes    But how do we consider emotions biblically?  </vt:lpstr>
      <vt:lpstr>           A biblical view of emotions  They reflect our image bearing status of God  They are ‘fallen’  They are a powerful language which forces us and others to listen and respond.   They provide invaluable communication about the real us (our heart)  They communicate at two levels, on the horizontal towards others and on the vertical towards God.  </vt:lpstr>
      <vt:lpstr>           What is anxiety?                                                </vt:lpstr>
      <vt:lpstr>We are embodied souls</vt:lpstr>
      <vt:lpstr>PowerPoint Presentation</vt:lpstr>
      <vt:lpstr>HOW we think is distorted</vt:lpstr>
      <vt:lpstr>PowerPoint Presentation</vt:lpstr>
      <vt:lpstr>We choose where we turn in the midst of anxiety </vt:lpstr>
      <vt:lpstr>You are not their Holy Spirit!  Paul Tripp ‘Instruments’ p250</vt:lpstr>
      <vt:lpstr>When renewing the mind is hard</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Catherine Haddow</cp:lastModifiedBy>
  <cp:revision>446</cp:revision>
  <cp:lastPrinted>2019-02-12T12:52:28Z</cp:lastPrinted>
  <dcterms:created xsi:type="dcterms:W3CDTF">2013-04-03T14:04:31Z</dcterms:created>
  <dcterms:modified xsi:type="dcterms:W3CDTF">2019-02-12T20:24:07Z</dcterms:modified>
</cp:coreProperties>
</file>